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75" r:id="rId4"/>
    <p:sldId id="260" r:id="rId5"/>
    <p:sldId id="256" r:id="rId6"/>
    <p:sldId id="280" r:id="rId7"/>
    <p:sldId id="262" r:id="rId8"/>
    <p:sldId id="276" r:id="rId9"/>
    <p:sldId id="268" r:id="rId10"/>
    <p:sldId id="266" r:id="rId11"/>
    <p:sldId id="259" r:id="rId12"/>
    <p:sldId id="261" r:id="rId13"/>
    <p:sldId id="271" r:id="rId14"/>
    <p:sldId id="278" r:id="rId15"/>
    <p:sldId id="269" r:id="rId16"/>
    <p:sldId id="27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CCFF"/>
    <a:srgbClr val="CCFF99"/>
    <a:srgbClr val="FFFFCC"/>
    <a:srgbClr val="CCFFFF"/>
    <a:srgbClr val="FF9966"/>
    <a:srgbClr val="FF99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3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8B3075-DF1B-4951-AB9F-B2864B831127}" type="doc">
      <dgm:prSet loTypeId="urn:microsoft.com/office/officeart/2005/8/layout/hList3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D68FE9E-1BF1-4224-999B-5EEDEF94CA01}">
      <dgm:prSet phldrT="[Текст]" custT="1"/>
      <dgm:spPr>
        <a:solidFill>
          <a:srgbClr val="00FFFF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3200" b="1" dirty="0" smtClean="0">
              <a:solidFill>
                <a:srgbClr val="9933FF"/>
              </a:solidFill>
            </a:rPr>
            <a:t>Основные направления</a:t>
          </a:r>
          <a:r>
            <a:rPr lang="ru-RU" sz="3200" b="1" i="1" dirty="0" smtClean="0">
              <a:solidFill>
                <a:srgbClr val="9933FF"/>
              </a:solidFill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3200" b="1" dirty="0" smtClean="0">
              <a:solidFill>
                <a:srgbClr val="9933FF"/>
              </a:solidFill>
            </a:rPr>
            <a:t>ранней профессиональной ориентации </a:t>
          </a:r>
          <a:endParaRPr lang="ru-RU" sz="3200" b="1" dirty="0">
            <a:solidFill>
              <a:srgbClr val="9933FF"/>
            </a:solidFill>
          </a:endParaRPr>
        </a:p>
      </dgm:t>
    </dgm:pt>
    <dgm:pt modelId="{0E9685FE-1663-4CC5-B94D-09D55A5E6B38}" type="parTrans" cxnId="{8F8BCBA3-E804-4511-A191-F1EC9C4E18ED}">
      <dgm:prSet/>
      <dgm:spPr/>
      <dgm:t>
        <a:bodyPr/>
        <a:lstStyle/>
        <a:p>
          <a:endParaRPr lang="ru-RU"/>
        </a:p>
      </dgm:t>
    </dgm:pt>
    <dgm:pt modelId="{63409DA1-63E0-490D-A486-A9FB78F50B9F}" type="sibTrans" cxnId="{8F8BCBA3-E804-4511-A191-F1EC9C4E18ED}">
      <dgm:prSet/>
      <dgm:spPr/>
      <dgm:t>
        <a:bodyPr/>
        <a:lstStyle/>
        <a:p>
          <a:endParaRPr lang="ru-RU"/>
        </a:p>
      </dgm:t>
    </dgm:pt>
    <dgm:pt modelId="{1CEE7065-1E7F-4DD2-B76C-201014D362B9}">
      <dgm:prSet phldrT="[Текст]" custT="1"/>
      <dgm:spPr/>
      <dgm:t>
        <a:bodyPr/>
        <a:lstStyle/>
        <a:p>
          <a:r>
            <a:rPr lang="ru-RU" sz="2000" b="1" i="1" u="sng" dirty="0" smtClean="0">
              <a:solidFill>
                <a:srgbClr val="7030A0"/>
              </a:solidFill>
            </a:rPr>
            <a:t>Профессиональное   воспитание</a:t>
          </a:r>
          <a:r>
            <a:rPr lang="ru-RU" sz="2000" b="1" u="sng" dirty="0" smtClean="0">
              <a:solidFill>
                <a:srgbClr val="7030A0"/>
              </a:solidFill>
            </a:rPr>
            <a:t> </a:t>
          </a:r>
        </a:p>
        <a:p>
          <a:endParaRPr lang="ru-RU" sz="1500" dirty="0" smtClean="0"/>
        </a:p>
        <a:p>
          <a:endParaRPr lang="ru-RU" sz="1500" dirty="0" smtClean="0"/>
        </a:p>
        <a:p>
          <a:endParaRPr lang="ru-RU" sz="1500" dirty="0" smtClean="0"/>
        </a:p>
        <a:p>
          <a:endParaRPr lang="ru-RU" sz="1500" dirty="0" smtClean="0"/>
        </a:p>
        <a:p>
          <a:endParaRPr lang="ru-RU" sz="1500" dirty="0" smtClean="0"/>
        </a:p>
        <a:p>
          <a:endParaRPr lang="ru-RU" sz="1500" dirty="0" smtClean="0"/>
        </a:p>
        <a:p>
          <a:endParaRPr lang="ru-RU" sz="1500" dirty="0" smtClean="0"/>
        </a:p>
        <a:p>
          <a:endParaRPr lang="ru-RU" sz="1500" dirty="0"/>
        </a:p>
      </dgm:t>
    </dgm:pt>
    <dgm:pt modelId="{69764508-024B-458E-A194-3B76B689E6CA}" type="parTrans" cxnId="{A9C6E61C-4246-4E61-8431-13A2A8D72329}">
      <dgm:prSet/>
      <dgm:spPr/>
      <dgm:t>
        <a:bodyPr/>
        <a:lstStyle/>
        <a:p>
          <a:endParaRPr lang="ru-RU"/>
        </a:p>
      </dgm:t>
    </dgm:pt>
    <dgm:pt modelId="{E01C0C64-25F5-4CAF-B674-9F94932FFD90}" type="sibTrans" cxnId="{A9C6E61C-4246-4E61-8431-13A2A8D72329}">
      <dgm:prSet/>
      <dgm:spPr/>
      <dgm:t>
        <a:bodyPr/>
        <a:lstStyle/>
        <a:p>
          <a:endParaRPr lang="ru-RU"/>
        </a:p>
      </dgm:t>
    </dgm:pt>
    <dgm:pt modelId="{52037B30-BBAF-4F02-879D-1FA4C32E186F}">
      <dgm:prSet phldrT="[Текст]" custT="1"/>
      <dgm:spPr/>
      <dgm:t>
        <a:bodyPr/>
        <a:lstStyle/>
        <a:p>
          <a:r>
            <a:rPr lang="ru-RU" sz="2000" b="1" i="1" u="sng" dirty="0" smtClean="0">
              <a:solidFill>
                <a:srgbClr val="7030A0"/>
              </a:solidFill>
            </a:rPr>
            <a:t>Профессиональное информирование</a:t>
          </a:r>
        </a:p>
        <a:p>
          <a:endParaRPr lang="ru-RU" sz="1500" i="1" dirty="0" smtClean="0"/>
        </a:p>
        <a:p>
          <a:endParaRPr lang="ru-RU" sz="1500" i="1" dirty="0" smtClean="0"/>
        </a:p>
        <a:p>
          <a:r>
            <a:rPr lang="ru-RU" sz="1500" dirty="0" smtClean="0"/>
            <a:t> </a:t>
          </a:r>
        </a:p>
        <a:p>
          <a:endParaRPr lang="ru-RU" sz="1500" dirty="0" smtClean="0"/>
        </a:p>
        <a:p>
          <a:endParaRPr lang="ru-RU" sz="1500" dirty="0" smtClean="0"/>
        </a:p>
        <a:p>
          <a:endParaRPr lang="ru-RU" sz="1500" dirty="0" smtClean="0"/>
        </a:p>
        <a:p>
          <a:endParaRPr lang="ru-RU" sz="1500" dirty="0" smtClean="0"/>
        </a:p>
        <a:p>
          <a:r>
            <a:rPr lang="ru-RU" sz="1500" dirty="0" smtClean="0"/>
            <a:t> </a:t>
          </a:r>
          <a:endParaRPr lang="ru-RU" sz="1500" dirty="0"/>
        </a:p>
      </dgm:t>
    </dgm:pt>
    <dgm:pt modelId="{096EDA10-4FE6-4F2D-9338-D2F77A658D39}" type="parTrans" cxnId="{7F2B2DE4-E743-4210-8E5E-5F46747B5858}">
      <dgm:prSet/>
      <dgm:spPr/>
      <dgm:t>
        <a:bodyPr/>
        <a:lstStyle/>
        <a:p>
          <a:endParaRPr lang="ru-RU"/>
        </a:p>
      </dgm:t>
    </dgm:pt>
    <dgm:pt modelId="{A5B3478F-6702-4122-A692-E83B7D4E3367}" type="sibTrans" cxnId="{7F2B2DE4-E743-4210-8E5E-5F46747B5858}">
      <dgm:prSet/>
      <dgm:spPr/>
      <dgm:t>
        <a:bodyPr/>
        <a:lstStyle/>
        <a:p>
          <a:endParaRPr lang="ru-RU"/>
        </a:p>
      </dgm:t>
    </dgm:pt>
    <dgm:pt modelId="{078E1AB9-D8EA-4605-A939-7AA3DF26671E}">
      <dgm:prSet phldrT="[Текст]" custT="1"/>
      <dgm:spPr/>
      <dgm:t>
        <a:bodyPr/>
        <a:lstStyle/>
        <a:p>
          <a:r>
            <a:rPr lang="ru-RU" sz="2000" b="1" i="1" u="sng" dirty="0" smtClean="0">
              <a:solidFill>
                <a:srgbClr val="7030A0"/>
              </a:solidFill>
            </a:rPr>
            <a:t>Экспериментально-исследовательская деятельность</a:t>
          </a:r>
        </a:p>
        <a:p>
          <a:endParaRPr lang="ru-RU" sz="1500" i="1" dirty="0" smtClean="0"/>
        </a:p>
        <a:p>
          <a:endParaRPr lang="ru-RU" sz="1500" i="1" dirty="0" smtClean="0"/>
        </a:p>
        <a:p>
          <a:endParaRPr lang="ru-RU" sz="1500" i="1" dirty="0" smtClean="0"/>
        </a:p>
        <a:p>
          <a:endParaRPr lang="ru-RU" sz="1500" i="1" dirty="0" smtClean="0"/>
        </a:p>
        <a:p>
          <a:endParaRPr lang="ru-RU" sz="1500" i="1" dirty="0" smtClean="0"/>
        </a:p>
        <a:p>
          <a:endParaRPr lang="ru-RU" sz="1500" i="1" dirty="0" smtClean="0"/>
        </a:p>
        <a:p>
          <a:endParaRPr lang="ru-RU" sz="1500" i="1" dirty="0" smtClean="0"/>
        </a:p>
        <a:p>
          <a:endParaRPr lang="ru-RU" sz="1500" dirty="0"/>
        </a:p>
      </dgm:t>
    </dgm:pt>
    <dgm:pt modelId="{72910ECC-B5E9-40B2-B22D-675A6CF5E522}" type="parTrans" cxnId="{0D3F86DD-B805-433C-BAD2-DBD676FBD371}">
      <dgm:prSet/>
      <dgm:spPr/>
      <dgm:t>
        <a:bodyPr/>
        <a:lstStyle/>
        <a:p>
          <a:endParaRPr lang="ru-RU"/>
        </a:p>
      </dgm:t>
    </dgm:pt>
    <dgm:pt modelId="{8E601706-7E80-478C-9D2E-1C23A17134A7}" type="sibTrans" cxnId="{0D3F86DD-B805-433C-BAD2-DBD676FBD371}">
      <dgm:prSet/>
      <dgm:spPr/>
      <dgm:t>
        <a:bodyPr/>
        <a:lstStyle/>
        <a:p>
          <a:endParaRPr lang="ru-RU"/>
        </a:p>
      </dgm:t>
    </dgm:pt>
    <dgm:pt modelId="{0397A923-1480-4328-978E-8C134468F9D7}" type="pres">
      <dgm:prSet presAssocID="{978B3075-DF1B-4951-AB9F-B2864B83112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D4DA81-DE97-418F-A064-5B59E4494458}" type="pres">
      <dgm:prSet presAssocID="{5D68FE9E-1BF1-4224-999B-5EEDEF94CA01}" presName="roof" presStyleLbl="dkBgShp" presStyleIdx="0" presStyleCnt="2"/>
      <dgm:spPr/>
      <dgm:t>
        <a:bodyPr/>
        <a:lstStyle/>
        <a:p>
          <a:endParaRPr lang="ru-RU"/>
        </a:p>
      </dgm:t>
    </dgm:pt>
    <dgm:pt modelId="{951E5719-8C98-4D87-B8FD-6865A583D2A1}" type="pres">
      <dgm:prSet presAssocID="{5D68FE9E-1BF1-4224-999B-5EEDEF94CA01}" presName="pillars" presStyleCnt="0"/>
      <dgm:spPr/>
    </dgm:pt>
    <dgm:pt modelId="{80B5770E-EC34-4BC4-8615-42C5E17AB1E9}" type="pres">
      <dgm:prSet presAssocID="{5D68FE9E-1BF1-4224-999B-5EEDEF94CA01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AC512-9D2E-45AC-A4C1-8833F23DD98A}" type="pres">
      <dgm:prSet presAssocID="{52037B30-BBAF-4F02-879D-1FA4C32E186F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82DC2-D6F7-43FC-8EC0-8CF7CAB61AC0}" type="pres">
      <dgm:prSet presAssocID="{078E1AB9-D8EA-4605-A939-7AA3DF26671E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1E739-B3D0-443B-AE24-41A4FF4C04A9}" type="pres">
      <dgm:prSet presAssocID="{5D68FE9E-1BF1-4224-999B-5EEDEF94CA01}" presName="base" presStyleLbl="dkBgShp" presStyleIdx="1" presStyleCnt="2"/>
      <dgm:spPr/>
    </dgm:pt>
  </dgm:ptLst>
  <dgm:cxnLst>
    <dgm:cxn modelId="{0D3F86DD-B805-433C-BAD2-DBD676FBD371}" srcId="{5D68FE9E-1BF1-4224-999B-5EEDEF94CA01}" destId="{078E1AB9-D8EA-4605-A939-7AA3DF26671E}" srcOrd="2" destOrd="0" parTransId="{72910ECC-B5E9-40B2-B22D-675A6CF5E522}" sibTransId="{8E601706-7E80-478C-9D2E-1C23A17134A7}"/>
    <dgm:cxn modelId="{A9C6E61C-4246-4E61-8431-13A2A8D72329}" srcId="{5D68FE9E-1BF1-4224-999B-5EEDEF94CA01}" destId="{1CEE7065-1E7F-4DD2-B76C-201014D362B9}" srcOrd="0" destOrd="0" parTransId="{69764508-024B-458E-A194-3B76B689E6CA}" sibTransId="{E01C0C64-25F5-4CAF-B674-9F94932FFD90}"/>
    <dgm:cxn modelId="{8AA01A8D-1E53-41E6-9C1B-6FFC251823BD}" type="presOf" srcId="{078E1AB9-D8EA-4605-A939-7AA3DF26671E}" destId="{6EE82DC2-D6F7-43FC-8EC0-8CF7CAB61AC0}" srcOrd="0" destOrd="0" presId="urn:microsoft.com/office/officeart/2005/8/layout/hList3"/>
    <dgm:cxn modelId="{81113926-F582-46E0-8FCE-7A3BAE5476F5}" type="presOf" srcId="{5D68FE9E-1BF1-4224-999B-5EEDEF94CA01}" destId="{7FD4DA81-DE97-418F-A064-5B59E4494458}" srcOrd="0" destOrd="0" presId="urn:microsoft.com/office/officeart/2005/8/layout/hList3"/>
    <dgm:cxn modelId="{5FAB5721-4D82-4B8F-AFFA-71763728D09E}" type="presOf" srcId="{52037B30-BBAF-4F02-879D-1FA4C32E186F}" destId="{298AC512-9D2E-45AC-A4C1-8833F23DD98A}" srcOrd="0" destOrd="0" presId="urn:microsoft.com/office/officeart/2005/8/layout/hList3"/>
    <dgm:cxn modelId="{7F2B2DE4-E743-4210-8E5E-5F46747B5858}" srcId="{5D68FE9E-1BF1-4224-999B-5EEDEF94CA01}" destId="{52037B30-BBAF-4F02-879D-1FA4C32E186F}" srcOrd="1" destOrd="0" parTransId="{096EDA10-4FE6-4F2D-9338-D2F77A658D39}" sibTransId="{A5B3478F-6702-4122-A692-E83B7D4E3367}"/>
    <dgm:cxn modelId="{FE29488E-104E-402D-A2E0-FA0AAF46C53A}" type="presOf" srcId="{978B3075-DF1B-4951-AB9F-B2864B831127}" destId="{0397A923-1480-4328-978E-8C134468F9D7}" srcOrd="0" destOrd="0" presId="urn:microsoft.com/office/officeart/2005/8/layout/hList3"/>
    <dgm:cxn modelId="{8F8BCBA3-E804-4511-A191-F1EC9C4E18ED}" srcId="{978B3075-DF1B-4951-AB9F-B2864B831127}" destId="{5D68FE9E-1BF1-4224-999B-5EEDEF94CA01}" srcOrd="0" destOrd="0" parTransId="{0E9685FE-1663-4CC5-B94D-09D55A5E6B38}" sibTransId="{63409DA1-63E0-490D-A486-A9FB78F50B9F}"/>
    <dgm:cxn modelId="{DC20C1FB-9DD1-4F34-9499-8E757528DBFD}" type="presOf" srcId="{1CEE7065-1E7F-4DD2-B76C-201014D362B9}" destId="{80B5770E-EC34-4BC4-8615-42C5E17AB1E9}" srcOrd="0" destOrd="0" presId="urn:microsoft.com/office/officeart/2005/8/layout/hList3"/>
    <dgm:cxn modelId="{32FEAF61-4303-4C9E-8305-C2A03F27F63B}" type="presParOf" srcId="{0397A923-1480-4328-978E-8C134468F9D7}" destId="{7FD4DA81-DE97-418F-A064-5B59E4494458}" srcOrd="0" destOrd="0" presId="urn:microsoft.com/office/officeart/2005/8/layout/hList3"/>
    <dgm:cxn modelId="{AF0169F3-ABFF-4F8F-A22B-5096C5B2175B}" type="presParOf" srcId="{0397A923-1480-4328-978E-8C134468F9D7}" destId="{951E5719-8C98-4D87-B8FD-6865A583D2A1}" srcOrd="1" destOrd="0" presId="urn:microsoft.com/office/officeart/2005/8/layout/hList3"/>
    <dgm:cxn modelId="{5DC3953E-4467-4BF4-93DE-AD6F01E3E04A}" type="presParOf" srcId="{951E5719-8C98-4D87-B8FD-6865A583D2A1}" destId="{80B5770E-EC34-4BC4-8615-42C5E17AB1E9}" srcOrd="0" destOrd="0" presId="urn:microsoft.com/office/officeart/2005/8/layout/hList3"/>
    <dgm:cxn modelId="{15FB7810-A049-4A0C-B7CB-D3DD70AB6DF4}" type="presParOf" srcId="{951E5719-8C98-4D87-B8FD-6865A583D2A1}" destId="{298AC512-9D2E-45AC-A4C1-8833F23DD98A}" srcOrd="1" destOrd="0" presId="urn:microsoft.com/office/officeart/2005/8/layout/hList3"/>
    <dgm:cxn modelId="{0B0550C1-7F14-4471-95C6-A7924052254F}" type="presParOf" srcId="{951E5719-8C98-4D87-B8FD-6865A583D2A1}" destId="{6EE82DC2-D6F7-43FC-8EC0-8CF7CAB61AC0}" srcOrd="2" destOrd="0" presId="urn:microsoft.com/office/officeart/2005/8/layout/hList3"/>
    <dgm:cxn modelId="{0629E033-CF23-4472-ABD2-7533D692838E}" type="presParOf" srcId="{0397A923-1480-4328-978E-8C134468F9D7}" destId="{8621E739-B3D0-443B-AE24-41A4FF4C04A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FD4DA81-DE97-418F-A064-5B59E4494458}">
      <dsp:nvSpPr>
        <dsp:cNvPr id="0" name=""/>
        <dsp:cNvSpPr/>
      </dsp:nvSpPr>
      <dsp:spPr>
        <a:xfrm>
          <a:off x="0" y="0"/>
          <a:ext cx="8784976" cy="1533770"/>
        </a:xfrm>
        <a:prstGeom prst="rect">
          <a:avLst/>
        </a:prstGeom>
        <a:solidFill>
          <a:srgbClr val="00FF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3200" b="1" kern="1200" dirty="0" smtClean="0">
              <a:solidFill>
                <a:srgbClr val="9933FF"/>
              </a:solidFill>
            </a:rPr>
            <a:t>Основные направления</a:t>
          </a:r>
          <a:r>
            <a:rPr lang="ru-RU" sz="3200" b="1" i="1" kern="1200" dirty="0" smtClean="0">
              <a:solidFill>
                <a:srgbClr val="9933FF"/>
              </a:solidFill>
            </a:rPr>
            <a:t> </a:t>
          </a:r>
        </a:p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3200" b="1" kern="1200" dirty="0" smtClean="0">
              <a:solidFill>
                <a:srgbClr val="9933FF"/>
              </a:solidFill>
            </a:rPr>
            <a:t>ранней профессиональной ориентации </a:t>
          </a:r>
          <a:endParaRPr lang="ru-RU" sz="3200" b="1" kern="1200" dirty="0">
            <a:solidFill>
              <a:srgbClr val="9933FF"/>
            </a:solidFill>
          </a:endParaRPr>
        </a:p>
      </dsp:txBody>
      <dsp:txXfrm>
        <a:off x="0" y="0"/>
        <a:ext cx="8784976" cy="1533770"/>
      </dsp:txXfrm>
    </dsp:sp>
    <dsp:sp modelId="{80B5770E-EC34-4BC4-8615-42C5E17AB1E9}">
      <dsp:nvSpPr>
        <dsp:cNvPr id="0" name=""/>
        <dsp:cNvSpPr/>
      </dsp:nvSpPr>
      <dsp:spPr>
        <a:xfrm>
          <a:off x="4289" y="1533770"/>
          <a:ext cx="2925465" cy="322091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>
              <a:solidFill>
                <a:srgbClr val="7030A0"/>
              </a:solidFill>
            </a:rPr>
            <a:t>Профессиональное   воспитание</a:t>
          </a:r>
          <a:r>
            <a:rPr lang="ru-RU" sz="2000" b="1" u="sng" kern="1200" dirty="0" smtClean="0">
              <a:solidFill>
                <a:srgbClr val="7030A0"/>
              </a:solidFill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4289" y="1533770"/>
        <a:ext cx="2925465" cy="3220917"/>
      </dsp:txXfrm>
    </dsp:sp>
    <dsp:sp modelId="{298AC512-9D2E-45AC-A4C1-8833F23DD98A}">
      <dsp:nvSpPr>
        <dsp:cNvPr id="0" name=""/>
        <dsp:cNvSpPr/>
      </dsp:nvSpPr>
      <dsp:spPr>
        <a:xfrm>
          <a:off x="2929755" y="1533770"/>
          <a:ext cx="2925465" cy="3220917"/>
        </a:xfrm>
        <a:prstGeom prst="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>
              <a:solidFill>
                <a:srgbClr val="7030A0"/>
              </a:solidFill>
            </a:rPr>
            <a:t>Профессиональное информирование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 </a:t>
          </a:r>
          <a:endParaRPr lang="ru-RU" sz="1500" kern="1200" dirty="0"/>
        </a:p>
      </dsp:txBody>
      <dsp:txXfrm>
        <a:off x="2929755" y="1533770"/>
        <a:ext cx="2925465" cy="3220917"/>
      </dsp:txXfrm>
    </dsp:sp>
    <dsp:sp modelId="{6EE82DC2-D6F7-43FC-8EC0-8CF7CAB61AC0}">
      <dsp:nvSpPr>
        <dsp:cNvPr id="0" name=""/>
        <dsp:cNvSpPr/>
      </dsp:nvSpPr>
      <dsp:spPr>
        <a:xfrm>
          <a:off x="5855220" y="1533770"/>
          <a:ext cx="2925465" cy="3220917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>
              <a:solidFill>
                <a:srgbClr val="7030A0"/>
              </a:solidFill>
            </a:rPr>
            <a:t>Экспериментально-исследовательская деятельность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5855220" y="1533770"/>
        <a:ext cx="2925465" cy="3220917"/>
      </dsp:txXfrm>
    </dsp:sp>
    <dsp:sp modelId="{8621E739-B3D0-443B-AE24-41A4FF4C04A9}">
      <dsp:nvSpPr>
        <dsp:cNvPr id="0" name=""/>
        <dsp:cNvSpPr/>
      </dsp:nvSpPr>
      <dsp:spPr>
        <a:xfrm>
          <a:off x="0" y="4754688"/>
          <a:ext cx="8784976" cy="357879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  <a:bevelB w="88900" h="121750" prst="angle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C0574-E241-4E15-870D-CDD16161EE81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30454-5890-4A34-B59E-511A8563CC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1A457-CB20-4D76-A9BE-DB761E987CF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1A457-CB20-4D76-A9BE-DB761E987CF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1A457-CB20-4D76-A9BE-DB761E987CF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7B19B-5E70-4C14-8231-A757AD690E1B}" type="datetimeFigureOut">
              <a:rPr lang="ru-RU" smtClean="0"/>
              <a:pPr/>
              <a:t>08.11.2017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C7D6D-D2E5-4C65-A16A-7DBFD3BBBD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7;&#1086;&#1085;&#1080;\Desktop\&#1084;&#1086;&#1077;\2017-2018\&#1091;&#1095;&#1072;&#1089;&#1090;&#1080;&#1077;%20&#1074;%20&#1082;&#1086;&#1085;&#1082;&#1091;&#1088;&#1089;&#1072;&#1093;\&#1089;&#1077;&#1084;&#1080;&#1085;&#1072;&#1088;%20&#1074;&#1080;&#1088;&#1090;%20&#1101;&#1082;&#1089;&#1082;&#1091;&#1088;&#1089;&#1080;&#1080;%20&#1055;&#1080;&#1088;&#1086;&#1078;&#1082;&#1086;&#1074;&#1072;\&#1092;&#1086;&#1088;&#1084;&#1099;%20&#1074;&#1080;&#1088;&#1090;%20&#1101;&#1082;&#1089;&#1082;&#1091;&#1088;&#1089;&#1080;&#1081;.wm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7;&#1086;&#1085;&#1080;\Desktop\&#1084;&#1086;&#1077;\2017-2018\&#1091;&#1095;&#1072;&#1089;&#1090;&#1080;&#1077;%20&#1074;%20&#1082;&#1086;&#1085;&#1082;&#1091;&#1088;&#1089;&#1072;&#1093;\&#1089;&#1077;&#1084;&#1080;&#1085;&#1072;&#1088;%20&#1074;&#1080;&#1088;&#1090;%20&#1101;&#1082;&#1089;&#1082;&#1091;&#1088;&#1089;&#1080;&#1080;%20&#1055;&#1080;&#1088;&#1086;&#1078;&#1082;&#1086;&#1074;&#1072;\&#1073;&#1072;&#1078;&#1086;&#1074;&#1089;&#1082;&#1080;&#1077;%20&#1084;&#1077;&#1089;&#1090;&#1072;,%20&#1088;&#1072;&#1089;&#1089;&#1082;&#1072;&#1079;&#1072;&#1085;&#1085;&#1099;&#1077;%20&#1076;&#1077;&#1090;&#1100;&#1084;&#1080;.wm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6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>
          <a:xfrm>
            <a:off x="1259632" y="3933056"/>
            <a:ext cx="2736304" cy="266429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060848"/>
            <a:ext cx="7772400" cy="2232248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rgbClr val="3333CC"/>
                </a:solidFill>
              </a:rPr>
              <a:t>Краеведение и музейная педагогика как основа духовно-нравственного и гражданско-патриотического воспитания подрастающего </a:t>
            </a:r>
            <a:r>
              <a:rPr lang="ru-RU" sz="3200" b="1" dirty="0" smtClean="0">
                <a:solidFill>
                  <a:srgbClr val="3333CC"/>
                </a:solidFill>
              </a:rPr>
              <a:t>поколения.</a:t>
            </a:r>
            <a:endParaRPr lang="ru-RU" sz="3200" dirty="0">
              <a:solidFill>
                <a:srgbClr val="33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332656"/>
            <a:ext cx="3615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Полевской  городской  округ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19672" y="764704"/>
            <a:ext cx="78843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 бюджетное  дошкольное  образовательное  учреждение Полевского  городского  округа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«Детский  сад  № 43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общеразвивающего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вида»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C:\Users\Сони\Desktop\образовательная выставка 2016\ЛОГОТИП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68" t="13804" r="2697" b="30949"/>
          <a:stretch>
            <a:fillRect/>
          </a:stretch>
        </p:blipFill>
        <p:spPr bwMode="auto">
          <a:xfrm>
            <a:off x="1331640" y="4005064"/>
            <a:ext cx="2917565" cy="2488512"/>
          </a:xfrm>
          <a:prstGeom prst="rect">
            <a:avLst/>
          </a:prstGeom>
          <a:noFill/>
        </p:spPr>
      </p:pic>
      <p:pic>
        <p:nvPicPr>
          <p:cNvPr id="2050" name="Picture 2" descr="C:\Users\Сони\Desktop\красный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4660">
            <a:off x="2157942" y="4765461"/>
            <a:ext cx="1017213" cy="997268"/>
          </a:xfrm>
          <a:prstGeom prst="rect">
            <a:avLst/>
          </a:prstGeom>
          <a:noFill/>
        </p:spPr>
      </p:pic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1608" b="51962"/>
          <a:stretch>
            <a:fillRect/>
          </a:stretch>
        </p:blipFill>
        <p:spPr bwMode="auto">
          <a:xfrm>
            <a:off x="-24341" y="-1"/>
            <a:ext cx="916834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8" y="188640"/>
            <a:ext cx="8496944" cy="135421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Модуль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 2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«Виртуальный музей»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4" name="32-конечная звезда 3"/>
          <p:cNvSpPr/>
          <p:nvPr/>
        </p:nvSpPr>
        <p:spPr>
          <a:xfrm rot="20986548">
            <a:off x="251520" y="1268760"/>
            <a:ext cx="3024336" cy="1440160"/>
          </a:xfrm>
          <a:prstGeom prst="star32">
            <a:avLst>
              <a:gd name="adj" fmla="val 41468"/>
            </a:avLst>
          </a:prstGeom>
          <a:solidFill>
            <a:srgbClr val="22EF1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Работа с педагогами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683568" y="3573016"/>
            <a:ext cx="3960440" cy="2520280"/>
          </a:xfrm>
          <a:prstGeom prst="bevel">
            <a:avLst/>
          </a:prstGeom>
          <a:solidFill>
            <a:srgbClr val="00FFFF"/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Создание  электронной базы  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995936" y="1556792"/>
            <a:ext cx="3960440" cy="2520280"/>
          </a:xfrm>
          <a:prstGeom prst="beve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Использование программы «Киностудия»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Багетная рамка 9"/>
          <p:cNvSpPr/>
          <p:nvPr/>
        </p:nvSpPr>
        <p:spPr>
          <a:xfrm>
            <a:off x="4932040" y="4149080"/>
            <a:ext cx="3960440" cy="2520280"/>
          </a:xfrm>
          <a:prstGeom prst="beve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Распространение  опыта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5148063" cy="6858000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28" y="44624"/>
            <a:ext cx="8496944" cy="123110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Виртуальный музей</a:t>
            </a: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«В мире профессий» Полевского городского округа</a:t>
            </a: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17" y="980728"/>
          <a:ext cx="8892482" cy="5760720"/>
        </p:xfrm>
        <a:graphic>
          <a:graphicData uri="http://schemas.openxmlformats.org/drawingml/2006/table">
            <a:tbl>
              <a:tblPr/>
              <a:tblGrid>
                <a:gridCol w="1368155"/>
                <a:gridCol w="3308065"/>
                <a:gridCol w="4216262"/>
              </a:tblGrid>
              <a:tr h="1310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Aharoni" pitchFamily="2" charset="-79"/>
                        </a:rPr>
                        <a:t>Блок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Aharoni" pitchFamily="2" charset="-79"/>
                        </a:rPr>
                        <a:t>Профессии </a:t>
                      </a:r>
                      <a:endParaRPr lang="ru-RU" sz="1400" b="1" dirty="0">
                        <a:latin typeface="Times New Roman"/>
                        <a:ea typeface="Times New Roman"/>
                        <a:cs typeface="Aharoni" pitchFamily="2" charset="-79"/>
                      </a:endParaRP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Aharoni" pitchFamily="2" charset="-79"/>
                        </a:rPr>
                        <a:t>Предприятия, организации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243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 Narrow" pitchFamily="34" charset="0"/>
                          <a:ea typeface="Times New Roman"/>
                        </a:rPr>
                        <a:t>Профессии ближнего окружения  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воспитатель, повар, врач, хирург, медицинская сестра, хореограф, художник, аккомпаниатор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Arial Narrow" pitchFamily="34" charset="0"/>
                          <a:ea typeface="Times New Roman"/>
                        </a:rPr>
                        <a:t>Больница,</a:t>
                      </a:r>
                      <a:r>
                        <a:rPr lang="ru-RU" sz="1400" b="1" baseline="0" dirty="0" smtClean="0">
                          <a:latin typeface="Arial Narrow" pitchFamily="34" charset="0"/>
                          <a:ea typeface="Times New Roman"/>
                        </a:rPr>
                        <a:t>  </a:t>
                      </a:r>
                      <a:r>
                        <a:rPr lang="ru-RU" sz="1400" b="1" dirty="0" smtClean="0">
                          <a:latin typeface="Arial Narrow" pitchFamily="34" charset="0"/>
                          <a:ea typeface="Times New Roman"/>
                        </a:rPr>
                        <a:t>Детская </a:t>
                      </a: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поликлиника,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Детский  сад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Детская  школа искусств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1798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 Narrow" pitchFamily="34" charset="0"/>
                          <a:ea typeface="Times New Roman"/>
                        </a:rPr>
                        <a:t>Профессии дальнего окружения  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водитель, почтальон, продавец, библиотекарь, парикмахер, учитель 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</a:rPr>
                        <a:t>ООО «Технология»</a:t>
                      </a: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Парикмахерская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Колбасная фабрика "Черкашин и партнер"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Кондитерская фабрика Слада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Школа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Полевской молочный комбинат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Arial Narrow" pitchFamily="34" charset="0"/>
                          <a:ea typeface="Times New Roman"/>
                        </a:rPr>
                        <a:t>Полевское</a:t>
                      </a: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 автотранспортное </a:t>
                      </a:r>
                      <a:r>
                        <a:rPr lang="ru-RU" sz="1400" b="1" dirty="0" smtClean="0">
                          <a:latin typeface="Arial Narrow" pitchFamily="34" charset="0"/>
                          <a:ea typeface="Times New Roman"/>
                        </a:rPr>
                        <a:t>предприятие</a:t>
                      </a:r>
                      <a:r>
                        <a:rPr lang="ru-RU" sz="1400" b="1" baseline="0" dirty="0" smtClean="0"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Arial Narrow" pitchFamily="34" charset="0"/>
                          <a:ea typeface="Times New Roman"/>
                        </a:rPr>
                        <a:t>(пассажирское</a:t>
                      </a: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Arial Narrow" pitchFamily="34" charset="0"/>
                          <a:ea typeface="Times New Roman"/>
                        </a:rPr>
                        <a:t>Полевская</a:t>
                      </a: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 типография 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93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 Narrow" pitchFamily="34" charset="0"/>
                          <a:ea typeface="Times New Roman"/>
                        </a:rPr>
                        <a:t>Они охраняют нас  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полицейский, космонавт, спасатель, инспектор ДПС, пожарный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Пожарная часть </a:t>
                      </a:r>
                    </a:p>
                    <a:p>
                      <a:pPr marL="90170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Полиция 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15731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 Narrow" pitchFamily="34" charset="0"/>
                          <a:ea typeface="Times New Roman"/>
                        </a:rPr>
                        <a:t>Профессии города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металлургия: литейщики, </a:t>
                      </a:r>
                      <a:r>
                        <a:rPr lang="ru-RU" sz="14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плавильщики;</a:t>
                      </a:r>
                      <a:r>
                        <a:rPr lang="ru-RU" sz="1400" b="1" baseline="0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горновой </a:t>
                      </a:r>
                      <a:r>
                        <a:rPr lang="ru-RU" sz="1400" b="1" dirty="0">
                          <a:latin typeface="Arial Narrow" pitchFamily="34" charset="0"/>
                          <a:ea typeface="Times New Roman"/>
                          <a:cs typeface="Times New Roman"/>
                        </a:rPr>
                        <a:t>доменной печи, сталевар, разливщик стали, вальцовщик холодного металла, прокатчик горячего металла, плавильщик, машинист крана металлургического производства…</a:t>
                      </a:r>
                    </a:p>
                    <a:p>
                      <a:pPr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машиностроение: токари, электромонтеры, сварщики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Северский трубный завод (СТЗ)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Полевской машиностроительный завод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</a:rPr>
                        <a:t>Уральский завод горячего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</a:rPr>
                        <a:t>цинкования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endParaRPr lang="ru-RU" sz="14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Arial Narrow" pitchFamily="34" charset="0"/>
                          <a:ea typeface="Times New Roman"/>
                        </a:rPr>
                        <a:t>Уралгидромедь</a:t>
                      </a:r>
                      <a:endParaRPr lang="ru-RU" sz="1400" b="1" dirty="0">
                        <a:latin typeface="Arial Narrow" pitchFamily="34" charset="0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Компания «</a:t>
                      </a:r>
                      <a:r>
                        <a:rPr lang="ru-RU" sz="1400" b="1" dirty="0" err="1">
                          <a:latin typeface="Arial Narrow" pitchFamily="34" charset="0"/>
                          <a:ea typeface="Times New Roman"/>
                        </a:rPr>
                        <a:t>Пиастрелла</a:t>
                      </a: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»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621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 Narrow" pitchFamily="34" charset="0"/>
                          <a:ea typeface="Times New Roman"/>
                        </a:rPr>
                        <a:t>Профессии села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Arial Narrow" pitchFamily="34" charset="0"/>
                          <a:ea typeface="Times New Roman"/>
                        </a:rPr>
                        <a:t>фермер,  животновод,  комбайнер, пчеловод,  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Arial Narrow" pitchFamily="34" charset="0"/>
                          <a:ea typeface="Times New Roman"/>
                        </a:rPr>
                        <a:t>Фермер, крестьянское хозяйство.</a:t>
                      </a:r>
                    </a:p>
                  </a:txBody>
                  <a:tcPr marL="49161" marR="491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5148063" cy="6858000"/>
          </a:xfrm>
          <a:prstGeom prst="rect">
            <a:avLst/>
          </a:prstGeom>
          <a:noFill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547664" y="2708920"/>
            <a:ext cx="694826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 ресурсы можно использовать для организации виртуальных путешествий?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какова методика проведения совместной деятельности с воспитанниками  в данной форме?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772816"/>
            <a:ext cx="3663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Проблемы: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23" name="Picture 3" descr="http://www.edu4u.gr/Portals/0/ArticlePhotos/large/87b23e23d99e4c06a64de492cfc3989d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404664"/>
            <a:ext cx="2664296" cy="1958258"/>
          </a:xfrm>
          <a:prstGeom prst="rect">
            <a:avLst/>
          </a:prstGeom>
          <a:noFill/>
        </p:spPr>
      </p:pic>
      <p:pic>
        <p:nvPicPr>
          <p:cNvPr id="30725" name="Picture 5" descr="https://im0-tub-ru.yandex.net/i?id=2bac5f42c959cb298eaf9f590c4d6daf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8736" y="404664"/>
            <a:ext cx="1995264" cy="1995265"/>
          </a:xfrm>
          <a:prstGeom prst="rect">
            <a:avLst/>
          </a:prstGeom>
          <a:noFill/>
        </p:spPr>
      </p:pic>
      <p:pic>
        <p:nvPicPr>
          <p:cNvPr id="3074" name="Picture 2" descr="C:\Users\Сони\Desktop\giphy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1C1F30"/>
              </a:clrFrom>
              <a:clrTo>
                <a:srgbClr val="1C1F3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-819472"/>
            <a:ext cx="3384376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243408"/>
            <a:ext cx="5148063" cy="6858000"/>
          </a:xfrm>
          <a:prstGeom prst="rect">
            <a:avLst/>
          </a:prstGeom>
          <a:noFill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331640" y="548680"/>
            <a:ext cx="6858048" cy="54168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Формы  виртуальных экскурсий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Фото путешествие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: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- Без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озвучки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(музыкальный фон)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-   С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озвучкой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(стройка).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Панорамная экскурсия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3333CC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Например: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витруальное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путешествие по московскому Кремлю;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экскурсия в виртуальный музей паровозов;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Видео путешествие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(например, экскурсия  на молочную ферму).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Обзорная экскурсия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(например, «Музей космонавтики»).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Мультфильмы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рмы вирт экскурсий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476672"/>
            <a:ext cx="7982677" cy="5987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5148063" cy="685800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87624" y="1121985"/>
            <a:ext cx="750099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Структура   виртуальной  экскурсии: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Заставка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Мотивация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Теоретическая  часть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Практическая часть  (опытно-экспериментальная или конструктивная деятельность),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Заключительная часть.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228184" y="4365104"/>
            <a:ext cx="2232248" cy="21602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Сони\Desktop\образовательная выставка 2016\ЛОГОТИП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68" t="13804" r="2697" b="30949"/>
          <a:stretch>
            <a:fillRect/>
          </a:stretch>
        </p:blipFill>
        <p:spPr bwMode="auto">
          <a:xfrm>
            <a:off x="6372200" y="4437112"/>
            <a:ext cx="2195002" cy="1872208"/>
          </a:xfrm>
          <a:prstGeom prst="rect">
            <a:avLst/>
          </a:prstGeom>
          <a:noFill/>
        </p:spPr>
      </p:pic>
      <p:pic>
        <p:nvPicPr>
          <p:cNvPr id="5122" name="Picture 2" descr="C:\Users\Сони\Desktop\красный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869160"/>
            <a:ext cx="655214" cy="642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5148063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47664" y="548680"/>
            <a:ext cx="70723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Технические требования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 созданию собственной  виртуальной экскурсии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571" t="30514" r="87429" b="64000"/>
          <a:stretch>
            <a:fillRect/>
          </a:stretch>
        </p:blipFill>
        <p:spPr bwMode="auto">
          <a:xfrm>
            <a:off x="1187624" y="3789040"/>
            <a:ext cx="435771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691680" y="5517232"/>
            <a:ext cx="687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фото или видео камера, микрофон</a:t>
            </a: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 l="9374" r="84123" b="87112"/>
          <a:stretch>
            <a:fillRect/>
          </a:stretch>
        </p:blipFill>
        <p:spPr bwMode="auto">
          <a:xfrm>
            <a:off x="3923928" y="1628800"/>
            <a:ext cx="2527690" cy="228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556792"/>
            <a:ext cx="2016224" cy="230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6588224" y="3284984"/>
            <a:ext cx="2232248" cy="21602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Сони\Desktop\образовательная выставка 2016\ЛОГОТИП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68" t="13804" r="2697" b="30949"/>
          <a:stretch>
            <a:fillRect/>
          </a:stretch>
        </p:blipFill>
        <p:spPr bwMode="auto">
          <a:xfrm>
            <a:off x="6732240" y="3356992"/>
            <a:ext cx="2195002" cy="1872208"/>
          </a:xfrm>
          <a:prstGeom prst="rect">
            <a:avLst/>
          </a:prstGeom>
          <a:noFill/>
        </p:spPr>
      </p:pic>
      <p:pic>
        <p:nvPicPr>
          <p:cNvPr id="6146" name="Picture 2" descr="C:\Users\Сони\Desktop\красный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3789040"/>
            <a:ext cx="655214" cy="642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5148063" cy="6858000"/>
          </a:xfrm>
          <a:prstGeom prst="rect">
            <a:avLst/>
          </a:prstGeom>
          <a:noFill/>
        </p:spPr>
      </p:pic>
      <p:pic>
        <p:nvPicPr>
          <p:cNvPr id="33794" name="Picture 2" descr="https://fs01.infourok.ru/images/doc/61/75561/img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7344816" cy="5508613"/>
          </a:xfrm>
          <a:prstGeom prst="rect">
            <a:avLst/>
          </a:prstGeom>
          <a:noFill/>
        </p:spPr>
      </p:pic>
      <p:sp>
        <p:nvSpPr>
          <p:cNvPr id="4" name="Овал 3"/>
          <p:cNvSpPr/>
          <p:nvPr/>
        </p:nvSpPr>
        <p:spPr>
          <a:xfrm>
            <a:off x="6588224" y="260648"/>
            <a:ext cx="2232248" cy="21602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C:\Users\Сони\Desktop\образовательная выставка 2016\ЛОГОТИП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68" t="13804" r="2697" b="30949"/>
          <a:stretch>
            <a:fillRect/>
          </a:stretch>
        </p:blipFill>
        <p:spPr bwMode="auto">
          <a:xfrm>
            <a:off x="6732240" y="332656"/>
            <a:ext cx="2195002" cy="1872208"/>
          </a:xfrm>
          <a:prstGeom prst="rect">
            <a:avLst/>
          </a:prstGeom>
          <a:noFill/>
        </p:spPr>
      </p:pic>
      <p:pic>
        <p:nvPicPr>
          <p:cNvPr id="7170" name="Picture 2" descr="C:\Users\Сони\Desktop\красный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764704"/>
            <a:ext cx="796292" cy="780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5148063" cy="68580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187624" y="1237402"/>
            <a:ext cx="763284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Известный российский ученый А. Г.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Асмолов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понятие 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гражданская идентичность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рассматривает как 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осознание личностью своей принадлежности к сообществу граждан определённого государства на общекультурной основе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Под гражданской идентичностью детей дошкольного возраста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понимается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представлений ребенка о своем «Я»,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отождествление самого  себя с социальным статусом, культурными традициями, этническим обществом.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5148063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19672" y="1006857"/>
            <a:ext cx="6984776" cy="2062103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Нравственные  чувства</a:t>
            </a:r>
            <a:r>
              <a:rPr lang="ru-RU" sz="28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Долга;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Справедливости;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Возмущения  бесчестным  поступкам;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Любовь  к  труду;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3284984"/>
            <a:ext cx="6984776" cy="1261884"/>
          </a:xfrm>
          <a:prstGeom prst="rect">
            <a:avLst/>
          </a:prstGeom>
          <a:solidFill>
            <a:srgbClr val="CCFF99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Эстетические чувства: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Наслаждения;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Радости от общения с прекрасным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4797152"/>
            <a:ext cx="6984776" cy="1261884"/>
          </a:xfrm>
          <a:prstGeom prst="rect">
            <a:avLst/>
          </a:prstGeom>
          <a:solidFill>
            <a:srgbClr val="FFCCFF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Интеллектуальные  чувства: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Переживания, связанные  с познанием  окружающего  мира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188640"/>
            <a:ext cx="6240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Высшие  человеческие  чувства: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6588224" y="260648"/>
            <a:ext cx="2232248" cy="216024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627784" y="5013176"/>
            <a:ext cx="63579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Экскурсия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excursio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 латинского происхождения и в переводе на русский язык означает посещение, какого - либо места или объекта с целью его изучения.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5148063" cy="6858000"/>
          </a:xfrm>
          <a:prstGeom prst="rect">
            <a:avLst/>
          </a:prstGeom>
          <a:noFill/>
        </p:spPr>
      </p:pic>
      <p:sp>
        <p:nvSpPr>
          <p:cNvPr id="4" name="Выноска со стрелкой вниз 3"/>
          <p:cNvSpPr/>
          <p:nvPr/>
        </p:nvSpPr>
        <p:spPr>
          <a:xfrm>
            <a:off x="539552" y="332656"/>
            <a:ext cx="3960440" cy="1584176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МУЗЕЙНАЯ  ПЕДАГОГИКА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411760" y="1916832"/>
            <a:ext cx="3960440" cy="1584176"/>
          </a:xfrm>
          <a:prstGeom prst="downArrowCallout">
            <a:avLst/>
          </a:prstGeom>
          <a:solidFill>
            <a:srgbClr val="FF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ВИРТУАЛЬНЫЙ МУЗЕЙ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4211960" y="3501008"/>
            <a:ext cx="3960440" cy="1584176"/>
          </a:xfrm>
          <a:prstGeom prst="downArrowCallout">
            <a:avLst>
              <a:gd name="adj1" fmla="val 25000"/>
              <a:gd name="adj2" fmla="val 0"/>
              <a:gd name="adj3" fmla="val 1912"/>
              <a:gd name="adj4" fmla="val 6497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ВИРТУАЛЬНЫЕ ЭКСКУРСИИ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7" name="Picture 2" descr="C:\Users\Сони\Desktop\образовательная выставка 2016\ЛОГОТИП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68" t="13804" r="2697" b="30949"/>
          <a:stretch>
            <a:fillRect/>
          </a:stretch>
        </p:blipFill>
        <p:spPr bwMode="auto">
          <a:xfrm>
            <a:off x="6732240" y="332656"/>
            <a:ext cx="2195002" cy="1872208"/>
          </a:xfrm>
          <a:prstGeom prst="rect">
            <a:avLst/>
          </a:prstGeom>
          <a:noFill/>
        </p:spPr>
      </p:pic>
      <p:sp>
        <p:nvSpPr>
          <p:cNvPr id="11" name="Выгнутая вверх стрелка 10"/>
          <p:cNvSpPr/>
          <p:nvPr/>
        </p:nvSpPr>
        <p:spPr>
          <a:xfrm>
            <a:off x="1331640" y="3573016"/>
            <a:ext cx="2448272" cy="1512168"/>
          </a:xfrm>
          <a:prstGeom prst="curvedDownArrow">
            <a:avLst>
              <a:gd name="adj1" fmla="val 25000"/>
              <a:gd name="adj2" fmla="val 50000"/>
              <a:gd name="adj3" fmla="val 30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386" name="Picture 2" descr="http://data.maland.ru/images/2016072401/915907.jpg"/>
          <p:cNvPicPr>
            <a:picLocks noChangeAspect="1" noChangeArrowheads="1"/>
          </p:cNvPicPr>
          <p:nvPr/>
        </p:nvPicPr>
        <p:blipFill>
          <a:blip r:embed="rId4" cstate="print"/>
          <a:srcRect l="12986" r="13429"/>
          <a:stretch>
            <a:fillRect/>
          </a:stretch>
        </p:blipFill>
        <p:spPr bwMode="auto">
          <a:xfrm>
            <a:off x="611560" y="4005064"/>
            <a:ext cx="1944216" cy="2642110"/>
          </a:xfrm>
          <a:prstGeom prst="rect">
            <a:avLst/>
          </a:prstGeom>
          <a:noFill/>
        </p:spPr>
      </p:pic>
      <p:pic>
        <p:nvPicPr>
          <p:cNvPr id="4099" name="Picture 3" descr="C:\Users\Сони\Desktop\красный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836712"/>
            <a:ext cx="655214" cy="642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gdkbaik.ru/wp-content/uploads/2016/04/Curves-Dark-Blue-Presentation-Desig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" y="0"/>
            <a:ext cx="514806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75656" y="188640"/>
            <a:ext cx="65959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Организация  работы  в  ДОУ</a:t>
            </a:r>
          </a:p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по программе «Краеведение»: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 l="44094" t="25376" r="28203" b="8817"/>
          <a:stretch>
            <a:fillRect/>
          </a:stretch>
        </p:blipFill>
        <p:spPr bwMode="auto">
          <a:xfrm rot="21368539">
            <a:off x="624288" y="1402386"/>
            <a:ext cx="1918761" cy="258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35112" t="25376" r="18405" b="12473"/>
          <a:stretch>
            <a:fillRect/>
          </a:stretch>
        </p:blipFill>
        <p:spPr bwMode="auto">
          <a:xfrm>
            <a:off x="3347864" y="1340768"/>
            <a:ext cx="548672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Сони\Desktop\мое\2009 2010 учебный год\ГМО\МОЙ  ГОРОД\Дивные  места  Полевского\ГМО  с  детьми\DSC01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841319"/>
            <a:ext cx="3024516" cy="2016681"/>
          </a:xfrm>
          <a:prstGeom prst="rect">
            <a:avLst/>
          </a:prstGeom>
          <a:noFill/>
        </p:spPr>
      </p:pic>
      <p:pic>
        <p:nvPicPr>
          <p:cNvPr id="12292" name="Picture 4" descr="C:\Users\Сони\Desktop\мое\2009 2010 учебный год\ГМО\МОЙ  ГОРОД\Дивные  места  Полевского\ГМО  с  детьми\DSC013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9722" y="4841478"/>
            <a:ext cx="3024278" cy="2016522"/>
          </a:xfrm>
          <a:prstGeom prst="rect">
            <a:avLst/>
          </a:prstGeom>
          <a:noFill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3789040"/>
            <a:ext cx="2371229" cy="160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C:\Users\Сони\Desktop\мое\2013 - 2014\бажовский фестиваль 2014\Декоративное творчество\IMG_60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291809" y="2396823"/>
            <a:ext cx="1536047" cy="1152128"/>
          </a:xfrm>
          <a:prstGeom prst="rect">
            <a:avLst/>
          </a:prstGeom>
          <a:noFill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59662">
            <a:off x="1453069" y="5305296"/>
            <a:ext cx="1996541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ажовские места, рассказанные детьми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11608" b="51962"/>
          <a:stretch>
            <a:fillRect/>
          </a:stretch>
        </p:blipFill>
        <p:spPr bwMode="auto">
          <a:xfrm>
            <a:off x="-24341" y="-1"/>
            <a:ext cx="916834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915816" y="4437112"/>
            <a:ext cx="3312368" cy="792088"/>
          </a:xfrm>
          <a:prstGeom prst="roundRect">
            <a:avLst/>
          </a:prstGeom>
          <a:solidFill>
            <a:srgbClr val="CC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ОСНОВНЫЕ  НАПРАВЛЕНИЯ: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5" name="24-конечная звезда 4"/>
          <p:cNvSpPr/>
          <p:nvPr/>
        </p:nvSpPr>
        <p:spPr>
          <a:xfrm>
            <a:off x="395536" y="5229200"/>
            <a:ext cx="2448272" cy="1440160"/>
          </a:xfrm>
          <a:prstGeom prst="star24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Работа с детьми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24-конечная звезда 6"/>
          <p:cNvSpPr/>
          <p:nvPr/>
        </p:nvSpPr>
        <p:spPr>
          <a:xfrm>
            <a:off x="5868144" y="5085184"/>
            <a:ext cx="3275856" cy="1584176"/>
          </a:xfrm>
          <a:prstGeom prst="star24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Работа с педагогами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24-конечная звезда 7"/>
          <p:cNvSpPr/>
          <p:nvPr/>
        </p:nvSpPr>
        <p:spPr>
          <a:xfrm>
            <a:off x="2771800" y="5345832"/>
            <a:ext cx="3384376" cy="1512168"/>
          </a:xfrm>
          <a:prstGeom prst="star24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Работа с родителями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 rot="19069978">
            <a:off x="6419145" y="4654256"/>
            <a:ext cx="358713" cy="92176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2785094">
            <a:off x="2401877" y="4783921"/>
            <a:ext cx="358713" cy="92176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283968" y="5157192"/>
            <a:ext cx="358713" cy="634854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79512" y="44624"/>
            <a:ext cx="8784976" cy="446276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«Виртуальный  музей»</a:t>
            </a:r>
          </a:p>
          <a:p>
            <a:pPr algn="just"/>
            <a:endParaRPr lang="ru-RU" sz="800" b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Цель:</a:t>
            </a:r>
            <a:r>
              <a:rPr lang="ru-RU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/>
              <a:t>создание условий для формирования у детей дошкольного возраста поисково-исследовательской деятельности и познавательной активности средствами интерактивного  обучения (виртуальный музей</a:t>
            </a:r>
            <a:r>
              <a:rPr lang="ru-RU" sz="2000" dirty="0" smtClean="0"/>
              <a:t>).</a:t>
            </a:r>
          </a:p>
          <a:p>
            <a:pPr lvl="0" algn="just"/>
            <a:r>
              <a:rPr lang="ru-RU" sz="800" b="1" dirty="0" smtClean="0">
                <a:solidFill>
                  <a:srgbClr val="C00000"/>
                </a:solidFill>
              </a:rPr>
              <a:t>  </a:t>
            </a:r>
          </a:p>
          <a:p>
            <a:pPr lvl="0" algn="just"/>
            <a:r>
              <a:rPr lang="ru-RU" sz="2000" b="1" dirty="0" smtClean="0">
                <a:solidFill>
                  <a:srgbClr val="C00000"/>
                </a:solidFill>
              </a:rPr>
              <a:t> Задачи</a:t>
            </a:r>
            <a:r>
              <a:rPr lang="ru-RU" sz="2000" dirty="0" smtClean="0">
                <a:solidFill>
                  <a:srgbClr val="002060"/>
                </a:solidFill>
              </a:rPr>
              <a:t>: </a:t>
            </a:r>
            <a:r>
              <a:rPr lang="ru-RU" sz="2000" dirty="0"/>
              <a:t>Разработать и внедрить модель информационно-образовательной среды (виртуальный музей), способствующей политехническому  развитию  детей  4 -7 лет.</a:t>
            </a:r>
          </a:p>
          <a:p>
            <a:pPr lvl="0" algn="just"/>
            <a:r>
              <a:rPr lang="ru-RU" sz="2000" dirty="0" smtClean="0"/>
              <a:t>- Создать </a:t>
            </a:r>
            <a:r>
              <a:rPr lang="ru-RU" sz="2000" dirty="0"/>
              <a:t>условия для развития интереса к экспериментально – исследовательской деятельности, конструированию и промышленным достижениям   родного  края   у детей 4 – 7 лет. </a:t>
            </a:r>
          </a:p>
          <a:p>
            <a:pPr lvl="0" algn="just"/>
            <a:r>
              <a:rPr lang="ru-RU" sz="2000" dirty="0" smtClean="0"/>
              <a:t>-  Обогатить </a:t>
            </a:r>
            <a:r>
              <a:rPr lang="ru-RU" sz="2000" dirty="0"/>
              <a:t>предметно-пространственную  среду через создание электронной базы музейных экспозиций, дидактических и методических материалов по использованию виртуального </a:t>
            </a:r>
            <a:r>
              <a:rPr lang="ru-RU" sz="2000" dirty="0" smtClean="0"/>
              <a:t>музея  </a:t>
            </a:r>
            <a:r>
              <a:rPr lang="ru-RU" sz="2000" dirty="0"/>
              <a:t>в </a:t>
            </a:r>
            <a:r>
              <a:rPr lang="ru-RU" sz="2000" dirty="0" smtClean="0"/>
              <a:t> работе </a:t>
            </a:r>
            <a:r>
              <a:rPr lang="ru-RU" sz="2000" dirty="0"/>
              <a:t>ДОУ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1608" b="51962"/>
          <a:stretch>
            <a:fillRect/>
          </a:stretch>
        </p:blipFill>
        <p:spPr bwMode="auto">
          <a:xfrm>
            <a:off x="-24341" y="-1"/>
            <a:ext cx="916834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8" y="116632"/>
            <a:ext cx="8496944" cy="135421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Модуль  № 2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«Виртуальный  музей»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179512" y="1556792"/>
          <a:ext cx="878497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821" r="2564" b="12820"/>
          <a:stretch>
            <a:fillRect/>
          </a:stretch>
        </p:blipFill>
        <p:spPr bwMode="auto">
          <a:xfrm rot="1166331">
            <a:off x="1427665" y="3860593"/>
            <a:ext cx="1512826" cy="126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5013176"/>
            <a:ext cx="131844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24-конечная звезда 3"/>
          <p:cNvSpPr/>
          <p:nvPr/>
        </p:nvSpPr>
        <p:spPr>
          <a:xfrm rot="21244135">
            <a:off x="-112673" y="887342"/>
            <a:ext cx="2448272" cy="1440160"/>
          </a:xfrm>
          <a:prstGeom prst="star24">
            <a:avLst/>
          </a:prstGeom>
          <a:solidFill>
            <a:srgbClr val="22EF1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Работа с детьми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812921">
            <a:off x="444996" y="5813371"/>
            <a:ext cx="1368152" cy="584775"/>
          </a:xfrm>
          <a:prstGeom prst="rect">
            <a:avLst/>
          </a:prstGeom>
          <a:solidFill>
            <a:srgbClr val="9999FF"/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Проектная деятельность</a:t>
            </a:r>
            <a:endParaRPr lang="ru-RU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848" y="4077072"/>
            <a:ext cx="27383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Содержимое 6" descr="labirintum-65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gray">
          <a:xfrm>
            <a:off x="6156176" y="4077072"/>
            <a:ext cx="2072357" cy="1392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5085184"/>
            <a:ext cx="1442864" cy="144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DEE9EE"/>
              </a:clrFrom>
              <a:clrTo>
                <a:srgbClr val="DEE9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87416" y="5521796"/>
            <a:ext cx="1956584" cy="13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120524">
            <a:off x="7707293" y="4725144"/>
            <a:ext cx="1436707" cy="87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Сони\Desktop\методички по лего\образовательные конструкторы\9689\схемы 9689\кран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179512" y="3789040"/>
            <a:ext cx="1272468" cy="1255071"/>
          </a:xfrm>
          <a:prstGeom prst="rect">
            <a:avLst/>
          </a:prstGeom>
          <a:noFill/>
        </p:spPr>
      </p:pic>
      <p:pic>
        <p:nvPicPr>
          <p:cNvPr id="15362" name="Picture 2" descr="http://img.allw.mn/content/2013/09/03031955_9612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725144"/>
            <a:ext cx="1081746" cy="86539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11608" b="51962"/>
          <a:stretch>
            <a:fillRect/>
          </a:stretch>
        </p:blipFill>
        <p:spPr bwMode="auto">
          <a:xfrm>
            <a:off x="-24341" y="-1"/>
            <a:ext cx="916834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23528" y="188640"/>
            <a:ext cx="8496944" cy="135421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Модуль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 2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800" b="1" i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Виртуальны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й  музей»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just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4" name="32-конечная звезда 3"/>
          <p:cNvSpPr/>
          <p:nvPr/>
        </p:nvSpPr>
        <p:spPr>
          <a:xfrm rot="20986548">
            <a:off x="251520" y="1268760"/>
            <a:ext cx="3024336" cy="1440160"/>
          </a:xfrm>
          <a:prstGeom prst="star32">
            <a:avLst>
              <a:gd name="adj" fmla="val 41468"/>
            </a:avLst>
          </a:prstGeom>
          <a:solidFill>
            <a:srgbClr val="22EF1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Работа с родителями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5" name="Куб 4"/>
          <p:cNvSpPr/>
          <p:nvPr/>
        </p:nvSpPr>
        <p:spPr>
          <a:xfrm>
            <a:off x="4932040" y="3933056"/>
            <a:ext cx="3744416" cy="2376264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Создание  базы различных компьютерных игр: обучающие, развивающие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Куб 5"/>
          <p:cNvSpPr/>
          <p:nvPr/>
        </p:nvSpPr>
        <p:spPr>
          <a:xfrm>
            <a:off x="1043608" y="3933056"/>
            <a:ext cx="3744416" cy="2376264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Участие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 в  проектной  деятельности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7" name="Куб 6"/>
          <p:cNvSpPr/>
          <p:nvPr/>
        </p:nvSpPr>
        <p:spPr>
          <a:xfrm>
            <a:off x="3203848" y="2060848"/>
            <a:ext cx="3744416" cy="2376264"/>
          </a:xfrm>
          <a:prstGeom prst="cub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Приглашение  родителей  на  мастер-классы, развлечения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576</Words>
  <Application>Microsoft Office PowerPoint</Application>
  <PresentationFormat>Экран (4:3)</PresentationFormat>
  <Paragraphs>153</Paragraphs>
  <Slides>17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Краеведение и музейная педагогика как основа духовно-нравственного и гражданско-патриотического воспитания подрастающего поколения.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Краеведение и музейная педагогика как основа духовно-нравственного и гражданско-патриотического воспитания подрастающего поколения.</dc:title>
  <dc:creator>Сони</dc:creator>
  <cp:lastModifiedBy>Сони</cp:lastModifiedBy>
  <cp:revision>24</cp:revision>
  <dcterms:created xsi:type="dcterms:W3CDTF">2017-10-22T11:06:47Z</dcterms:created>
  <dcterms:modified xsi:type="dcterms:W3CDTF">2017-11-08T16:54:51Z</dcterms:modified>
</cp:coreProperties>
</file>