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unknown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Default Extension="wav" ContentType="audio/wav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58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11"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0"/>
      </p:ext>
    </p:extLst>
  </p:showPr>
  <p:clrMru>
    <a:srgbClr val="FF3300"/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61" autoAdjust="0"/>
    <p:restoredTop sz="86387" autoAdjust="0"/>
  </p:normalViewPr>
  <p:slideViewPr>
    <p:cSldViewPr>
      <p:cViewPr varScale="1">
        <p:scale>
          <a:sx n="63" d="100"/>
          <a:sy n="63" d="100"/>
        </p:scale>
        <p:origin x="-136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77174-093F-484C-B309-D99BB26F8A94}" type="datetimeFigureOut">
              <a:rPr lang="ru-RU" smtClean="0"/>
              <a:pPr/>
              <a:t>19.03.2013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BD110-F3C3-42DB-AAEA-985E36E153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8757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77174-093F-484C-B309-D99BB26F8A94}" type="datetimeFigureOut">
              <a:rPr lang="ru-RU" smtClean="0"/>
              <a:pPr/>
              <a:t>19.03.2013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BD110-F3C3-42DB-AAEA-985E36E153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8757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77174-093F-484C-B309-D99BB26F8A94}" type="datetimeFigureOut">
              <a:rPr lang="ru-RU" smtClean="0"/>
              <a:pPr/>
              <a:t>19.03.2013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BD110-F3C3-42DB-AAEA-985E36E153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8757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77174-093F-484C-B309-D99BB26F8A94}" type="datetimeFigureOut">
              <a:rPr lang="ru-RU" smtClean="0"/>
              <a:pPr/>
              <a:t>19.03.2013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BD110-F3C3-42DB-AAEA-985E36E153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8757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77174-093F-484C-B309-D99BB26F8A94}" type="datetimeFigureOut">
              <a:rPr lang="ru-RU" smtClean="0"/>
              <a:pPr/>
              <a:t>19.03.2013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BD110-F3C3-42DB-AAEA-985E36E153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8757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77174-093F-484C-B309-D99BB26F8A94}" type="datetimeFigureOut">
              <a:rPr lang="ru-RU" smtClean="0"/>
              <a:pPr/>
              <a:t>19.03.2013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BD110-F3C3-42DB-AAEA-985E36E153F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p:transition spd="slow" advTm="8757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77174-093F-484C-B309-D99BB26F8A94}" type="datetimeFigureOut">
              <a:rPr lang="ru-RU" smtClean="0"/>
              <a:pPr/>
              <a:t>19.03.2013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BD110-F3C3-42DB-AAEA-985E36E153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8757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77174-093F-484C-B309-D99BB26F8A94}" type="datetimeFigureOut">
              <a:rPr lang="ru-RU" smtClean="0"/>
              <a:pPr/>
              <a:t>19.03.2013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BD110-F3C3-42DB-AAEA-985E36E153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8757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77174-093F-484C-B309-D99BB26F8A94}" type="datetimeFigureOut">
              <a:rPr lang="ru-RU" smtClean="0"/>
              <a:pPr/>
              <a:t>19.03.2013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BD110-F3C3-42DB-AAEA-985E36E153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8757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77174-093F-484C-B309-D99BB26F8A94}" type="datetimeFigureOut">
              <a:rPr lang="ru-RU" smtClean="0"/>
              <a:pPr/>
              <a:t>19.03.2013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20BD110-F3C3-42DB-AAEA-985E36E153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8757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77174-093F-484C-B309-D99BB26F8A94}" type="datetimeFigureOut">
              <a:rPr lang="ru-RU" smtClean="0"/>
              <a:pPr/>
              <a:t>19.03.2013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BD110-F3C3-42DB-AAEA-985E36E153F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Tm="8757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2D77174-093F-484C-B309-D99BB26F8A94}" type="datetimeFigureOut">
              <a:rPr lang="ru-RU" smtClean="0"/>
              <a:pPr/>
              <a:t>19.03.2013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920BD110-F3C3-42DB-AAEA-985E36E153F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 advTm="8757">
    <p:fade/>
  </p:transition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file:///C:\Users\&#1055;&#1086;&#1083;&#1100;&#1079;&#1086;&#1074;&#1072;&#1090;&#1077;&#1083;&#1100;\Desktop\&#1076;&#1077;&#1090;&#1089;&#1082;&#1080;&#1081;%20&#1089;&#1072;&#1076;%20&#8470;28\&#1041;&#1072;&#1088;&#1073;&#1072;&#1088;&#1080;&#1082;&#1080;%20-%20&#1063;&#1090;&#1086;%20&#1090;&#1072;&#1082;&#1086;&#1077;%20&#1076;&#1086;&#1073;&#1088;&#1086;&#1090;&#1072;%20(mp3ostrov.com).mp3" TargetMode="External"/><Relationship Id="rId1" Type="http://schemas.openxmlformats.org/officeDocument/2006/relationships/video" Target="NULL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media" Target="../media/media1.mp3"/><Relationship Id="rId9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microsoft.com/office/2007/relationships/media" Target="../media/media10.wav"/><Relationship Id="rId7" Type="http://schemas.openxmlformats.org/officeDocument/2006/relationships/image" Target="../media/image37.jpeg"/><Relationship Id="rId2" Type="http://schemas.openxmlformats.org/officeDocument/2006/relationships/slideLayout" Target="../slideLayouts/slideLayout3.xml"/><Relationship Id="rId1" Type="http://schemas.openxmlformats.org/officeDocument/2006/relationships/video" Target="NULL" TargetMode="External"/><Relationship Id="rId6" Type="http://schemas.microsoft.com/office/2007/relationships/hdphoto" Target="../media/hdphoto14.wdp"/><Relationship Id="rId11" Type="http://schemas.microsoft.com/office/2007/relationships/hdphoto" Target="../media/hdphoto16.wdp"/><Relationship Id="rId5" Type="http://schemas.openxmlformats.org/officeDocument/2006/relationships/image" Target="../media/image36.jpeg"/><Relationship Id="rId10" Type="http://schemas.openxmlformats.org/officeDocument/2006/relationships/image" Target="../media/image39.jpeg"/><Relationship Id="rId4" Type="http://schemas.openxmlformats.org/officeDocument/2006/relationships/image" Target="../media/image3.png"/><Relationship Id="rId9" Type="http://schemas.microsoft.com/office/2007/relationships/hdphoto" Target="../media/hdphoto15.wd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7" Type="http://schemas.microsoft.com/office/2007/relationships/hdphoto" Target="../media/hdphoto3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3.wav"/><Relationship Id="rId7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5.wav"/><Relationship Id="rId2" Type="http://schemas.openxmlformats.org/officeDocument/2006/relationships/slideLayout" Target="../slideLayouts/slideLayout3.xml"/><Relationship Id="rId1" Type="http://schemas.openxmlformats.org/officeDocument/2006/relationships/video" Target="NULL" TargetMode="Externa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7" Type="http://schemas.microsoft.com/office/2007/relationships/hdphoto" Target="../media/hdphoto4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24.jpeg"/><Relationship Id="rId10" Type="http://schemas.microsoft.com/office/2007/relationships/hdphoto" Target="../media/hdphoto5.wdp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7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Relationship Id="rId6" Type="http://schemas.microsoft.com/office/2007/relationships/hdphoto" Target="../media/hdphoto6.wdp"/><Relationship Id="rId10" Type="http://schemas.microsoft.com/office/2007/relationships/hdphoto" Target="../media/hdphoto8.wdp"/><Relationship Id="rId9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10" Type="http://schemas.microsoft.com/office/2007/relationships/hdphoto" Target="../media/hdphoto10.wdp"/><Relationship Id="rId4" Type="http://schemas.openxmlformats.org/officeDocument/2006/relationships/image" Target="../media/image30.png"/><Relationship Id="rId9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7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1.wdp"/><Relationship Id="rId11" Type="http://schemas.microsoft.com/office/2007/relationships/hdphoto" Target="../media/hdphoto13.wdp"/><Relationship Id="rId10" Type="http://schemas.openxmlformats.org/officeDocument/2006/relationships/image" Target="../media/image35.jpeg"/><Relationship Id="rId9" Type="http://schemas.openxmlformats.org/officeDocument/2006/relationships/image" Target="../media/image3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В мире животных (mp3ostrov.com)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323528" y="502602"/>
            <a:ext cx="609600" cy="6096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38" y="1071546"/>
            <a:ext cx="6876256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Барбарики - Что такое доброта (mp3ostrov.com)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7"/>
          <a:stretch>
            <a:fillRect/>
          </a:stretch>
        </p:blipFill>
        <p:spPr>
          <a:xfrm>
            <a:off x="571472" y="571480"/>
            <a:ext cx="304800" cy="304800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8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24405" cy="22244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500638616"/>
      </p:ext>
    </p:extLst>
  </p:cSld>
  <p:clrMapOvr>
    <a:masterClrMapping/>
  </p:clrMapOvr>
  <p:transition spd="slow" advTm="8757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numSld="999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  <p:audio>
              <p:cMediaNode numSld="999">
                <p:cTn id="1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 mod="1">
    <p:ext uri="{E180D4A7-C9FB-4DFB-919C-405C955672EB}">
      <p14:showEvtLst xmlns="" xmlns:p14="http://schemas.microsoft.com/office/powerpoint/2010/main">
        <p14:playEvt time="0" objId="3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Звук 6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7884368" y="5955789"/>
            <a:ext cx="609600" cy="609600"/>
          </a:xfrm>
          <a:prstGeom prst="rect">
            <a:avLst/>
          </a:prstGeom>
        </p:spPr>
      </p:pic>
      <p:pic>
        <p:nvPicPr>
          <p:cNvPr id="4" name="Рисунок 3" descr="C:\Users\Светлана\AppData\Local\Microsoft\Windows\Temporary Internet Files\Content.Word\SDC11243 - копия.jpg"/>
          <p:cNvPicPr/>
          <p:nvPr/>
        </p:nvPicPr>
        <p:blipFill>
          <a:blip r:embed="rId5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25" y="332656"/>
            <a:ext cx="3500120" cy="28111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C0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 descr="C:\Users\Светлана\AppData\Local\Microsoft\Windows\Temporary Internet Files\Content.Word\SDC11277.jpg"/>
          <p:cNvPicPr/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669" y="764704"/>
            <a:ext cx="4288145" cy="33843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C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G:\сопина\DSCF6264.JPG"/>
          <p:cNvPicPr/>
          <p:nvPr/>
        </p:nvPicPr>
        <p:blipFill>
          <a:blip r:embed="rId8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702" y="3645024"/>
            <a:ext cx="3893820" cy="2920365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</p:pic>
      <p:pic>
        <p:nvPicPr>
          <p:cNvPr id="4098" name="Рисунок 2" descr="C:\Documents and Settings\Admin\Рабочий стол\книжка\рисунки.jpe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=""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437112"/>
            <a:ext cx="240665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779527760"/>
      </p:ext>
    </p:extLst>
  </p:cSld>
  <p:clrMapOvr>
    <a:masterClrMapping/>
  </p:clrMapOvr>
  <p:transition spd="slow" advTm="8757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9140000">
            <a:off x="1417511" y="1705597"/>
            <a:ext cx="5650992" cy="1207509"/>
          </a:xfrm>
        </p:spPr>
        <p:txBody>
          <a:bodyPr/>
          <a:lstStyle/>
          <a:p>
            <a:pPr algn="ctr"/>
            <a:r>
              <a:rPr lang="ru-RU" sz="6600" dirty="0" smtClean="0">
                <a:solidFill>
                  <a:srgbClr val="FF0000"/>
                </a:solidFill>
              </a:rPr>
              <a:t>Любите животных!!!</a:t>
            </a:r>
            <a:endParaRPr lang="ru-RU" sz="6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47482701"/>
      </p:ext>
    </p:extLst>
  </p:cSld>
  <p:clrMapOvr>
    <a:masterClrMapping/>
  </p:clrMapOvr>
  <p:transition spd="slow" advTm="8757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 rotWithShape="1">
          <a:blip r:embed="rId2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 b="8492"/>
          <a:stretch/>
        </p:blipFill>
        <p:spPr bwMode="auto">
          <a:xfrm>
            <a:off x="231966" y="188640"/>
            <a:ext cx="5904656" cy="4176464"/>
          </a:xfrm>
          <a:prstGeom prst="rect">
            <a:avLst/>
          </a:prstGeom>
          <a:noFill/>
          <a:ln w="57150">
            <a:solidFill>
              <a:srgbClr val="FF0000"/>
            </a:solidFill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4" name="Рисунок 3"/>
          <p:cNvPicPr/>
          <p:nvPr/>
        </p:nvPicPr>
        <p:blipFill>
          <a:blip r:embed="rId6" cstate="print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04664"/>
            <a:ext cx="2304256" cy="2304256"/>
          </a:xfrm>
          <a:prstGeom prst="rect">
            <a:avLst/>
          </a:prstGeom>
          <a:noFill/>
        </p:spPr>
      </p:pic>
      <p:sp>
        <p:nvSpPr>
          <p:cNvPr id="5" name="Надпись 2"/>
          <p:cNvSpPr txBox="1">
            <a:spLocks noChangeArrowheads="1"/>
          </p:cNvSpPr>
          <p:nvPr/>
        </p:nvSpPr>
        <p:spPr bwMode="auto">
          <a:xfrm>
            <a:off x="4355976" y="4387295"/>
            <a:ext cx="4558030" cy="2304256"/>
          </a:xfrm>
          <a:prstGeom prst="rect">
            <a:avLst/>
          </a:prstGeom>
          <a:solidFill>
            <a:srgbClr val="FFFFFF"/>
          </a:solidFill>
          <a:ln w="88900" cmpd="tri">
            <a:solidFill>
              <a:srgbClr val="0000FF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800" dirty="0">
                <a:solidFill>
                  <a:srgbClr val="FF0000"/>
                </a:solidFill>
                <a:effectLst/>
                <a:latin typeface="Franklin Gothic Demi Cond"/>
                <a:ea typeface="Calibri"/>
                <a:cs typeface="FrankRuehl"/>
              </a:rPr>
              <a:t>Наш девиз: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800" dirty="0">
                <a:solidFill>
                  <a:srgbClr val="008000"/>
                </a:solidFill>
                <a:effectLst/>
                <a:latin typeface="Franklin Gothic Demi Cond"/>
                <a:ea typeface="Calibri"/>
                <a:cs typeface="FrankRuehl"/>
              </a:rPr>
              <a:t>Домашние любимцы бывают пушистые,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800" dirty="0">
                <a:solidFill>
                  <a:srgbClr val="008000"/>
                </a:solidFill>
                <a:effectLst/>
                <a:latin typeface="Franklin Gothic Demi Cond"/>
                <a:ea typeface="Calibri"/>
                <a:cs typeface="FrankRuehl"/>
              </a:rPr>
              <a:t>Домашние любимцы бывают ушастые.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800" dirty="0">
                <a:solidFill>
                  <a:srgbClr val="008000"/>
                </a:solidFill>
                <a:effectLst/>
                <a:latin typeface="Franklin Gothic Demi Cond"/>
                <a:ea typeface="Calibri"/>
                <a:cs typeface="FrankRuehl"/>
              </a:rPr>
              <a:t>Домашние любимцы бывают шустро-быстрые.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800" dirty="0">
                <a:solidFill>
                  <a:srgbClr val="008000"/>
                </a:solidFill>
                <a:effectLst/>
                <a:latin typeface="Franklin Gothic Demi Cond"/>
                <a:ea typeface="Calibri"/>
                <a:cs typeface="FrankRuehl"/>
              </a:rPr>
              <a:t>А бывают щекасто-глазастые.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800" dirty="0">
                <a:solidFill>
                  <a:srgbClr val="008000"/>
                </a:solidFill>
                <a:effectLst/>
                <a:latin typeface="Franklin Gothic Demi Cond"/>
                <a:ea typeface="Calibri"/>
                <a:cs typeface="FrankRuehl"/>
              </a:rPr>
              <a:t>Но все милые обязательно.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800" dirty="0">
                <a:solidFill>
                  <a:srgbClr val="008000"/>
                </a:solidFill>
                <a:effectLst/>
                <a:latin typeface="Franklin Gothic Demi Cond"/>
                <a:ea typeface="Calibri"/>
                <a:cs typeface="FrankRuehl"/>
              </a:rPr>
              <a:t>Домашние любимцы - это так замечательно!!!</a:t>
            </a:r>
            <a:endParaRPr lang="ru-RU" sz="11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13780283"/>
      </p:ext>
    </p:extLst>
  </p:cSld>
  <p:clrMapOvr>
    <a:masterClrMapping/>
  </p:clrMapOvr>
  <p:transition spd="slow" advTm="8757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Звук 9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352062" y="3946269"/>
            <a:ext cx="609600" cy="609600"/>
          </a:xfrm>
          <a:prstGeom prst="rect">
            <a:avLst/>
          </a:prstGeom>
        </p:spPr>
      </p:pic>
      <p:sp>
        <p:nvSpPr>
          <p:cNvPr id="2" name="Rectangle 5"/>
          <p:cNvSpPr>
            <a:spLocks noGrp="1" noChangeArrowheads="1"/>
          </p:cNvSpPr>
          <p:nvPr/>
        </p:nvSpPr>
        <p:spPr bwMode="auto">
          <a:xfrm>
            <a:off x="1313243" y="692696"/>
            <a:ext cx="6573416" cy="468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ru-RU" sz="2800" dirty="0">
                <a:solidFill>
                  <a:srgbClr val="0070C0"/>
                </a:solidFill>
                <a:effectLst/>
                <a:latin typeface="Impact"/>
                <a:ea typeface="Times New Roman"/>
                <a:cs typeface="Times New Roman"/>
              </a:rPr>
              <a:t>Зачем держать в доме животных?</a:t>
            </a:r>
            <a:endParaRPr lang="ru-RU" sz="2800" dirty="0">
              <a:effectLst/>
              <a:latin typeface="Times New Roman"/>
              <a:ea typeface="Times New Roman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/>
        </p:nvSpPr>
        <p:spPr bwMode="auto">
          <a:xfrm>
            <a:off x="485151" y="49799"/>
            <a:ext cx="8229600" cy="642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ru-RU" sz="3200" dirty="0" smtClean="0">
                <a:solidFill>
                  <a:srgbClr val="FF0000"/>
                </a:solidFill>
                <a:effectLst/>
                <a:latin typeface="Impact"/>
                <a:ea typeface="Times New Roman"/>
                <a:cs typeface="Times New Roman"/>
              </a:rPr>
              <a:t>Мы отвечали на вопросы</a:t>
            </a:r>
            <a:endParaRPr lang="ru-RU" sz="3200" dirty="0">
              <a:solidFill>
                <a:srgbClr val="FF0000"/>
              </a:solidFill>
              <a:effectLst/>
              <a:latin typeface="Times New Roman"/>
              <a:ea typeface="Times New Roman"/>
            </a:endParaRPr>
          </a:p>
        </p:txBody>
      </p:sp>
      <p:pic>
        <p:nvPicPr>
          <p:cNvPr id="4" name="Picture 3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99" y="1412776"/>
            <a:ext cx="2597150" cy="3168650"/>
          </a:xfrm>
          <a:prstGeom prst="rect">
            <a:avLst/>
          </a:prstGeom>
          <a:noFill/>
          <a:ln w="57150">
            <a:solidFill>
              <a:srgbClr val="008000"/>
            </a:solidFill>
          </a:ln>
          <a:effectLst/>
          <a:extLst/>
        </p:spPr>
      </p:pic>
      <p:pic>
        <p:nvPicPr>
          <p:cNvPr id="5" name="Picture 2"/>
          <p:cNvPicPr/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5676" y="1665203"/>
            <a:ext cx="2368550" cy="3136900"/>
          </a:xfrm>
          <a:prstGeom prst="rect">
            <a:avLst/>
          </a:prstGeom>
          <a:noFill/>
          <a:ln w="57150">
            <a:solidFill>
              <a:srgbClr val="0070C0"/>
            </a:solidFill>
          </a:ln>
          <a:effectLst/>
          <a:extLst/>
        </p:spPr>
      </p:pic>
      <p:pic>
        <p:nvPicPr>
          <p:cNvPr id="6" name="Picture 4"/>
          <p:cNvPicPr/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2262" y="1344831"/>
            <a:ext cx="2819400" cy="3236595"/>
          </a:xfrm>
          <a:prstGeom prst="rect">
            <a:avLst/>
          </a:prstGeom>
          <a:noFill/>
          <a:ln w="57150">
            <a:solidFill>
              <a:srgbClr val="FF3300"/>
            </a:solidFill>
          </a:ln>
          <a:effectLst/>
          <a:extLst/>
        </p:spPr>
      </p:pic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485151" y="4810137"/>
            <a:ext cx="1831821" cy="1015663"/>
          </a:xfrm>
          <a:prstGeom prst="rect">
            <a:avLst/>
          </a:prstGeom>
          <a:noFill/>
          <a:ln w="76200" cmpd="thickThin">
            <a:solidFill>
              <a:srgbClr val="008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Aft>
                <a:spcPts val="0"/>
              </a:spcAft>
            </a:pPr>
            <a:r>
              <a:rPr lang="ru-RU" sz="2000" kern="1200" dirty="0">
                <a:effectLst/>
                <a:latin typeface="Impact"/>
                <a:ea typeface="Times New Roman"/>
                <a:cs typeface="Times New Roman"/>
              </a:rPr>
              <a:t>Надя: </a:t>
            </a:r>
            <a:endParaRPr lang="ru-RU" sz="2000" dirty="0">
              <a:effectLst/>
              <a:latin typeface="Times New Roman"/>
              <a:ea typeface="Times New Roman"/>
            </a:endParaRPr>
          </a:p>
          <a:p>
            <a:pPr algn="just" fontAlgn="base">
              <a:spcAft>
                <a:spcPts val="0"/>
              </a:spcAft>
            </a:pPr>
            <a:r>
              <a:rPr lang="ru-RU" sz="2000" kern="1200" dirty="0">
                <a:effectLst/>
                <a:latin typeface="Impact"/>
                <a:ea typeface="Times New Roman"/>
                <a:cs typeface="Times New Roman"/>
              </a:rPr>
              <a:t>«Чтобы было </a:t>
            </a:r>
            <a:endParaRPr lang="ru-RU" sz="2000" kern="1200" dirty="0" smtClean="0">
              <a:effectLst/>
              <a:latin typeface="Impact"/>
              <a:ea typeface="Times New Roman"/>
              <a:cs typeface="Times New Roman"/>
            </a:endParaRPr>
          </a:p>
          <a:p>
            <a:pPr algn="just" fontAlgn="base">
              <a:spcAft>
                <a:spcPts val="0"/>
              </a:spcAft>
            </a:pPr>
            <a:r>
              <a:rPr lang="ru-RU" sz="2000" kern="1200" dirty="0" smtClean="0">
                <a:effectLst/>
                <a:latin typeface="Impact"/>
                <a:ea typeface="Times New Roman"/>
                <a:cs typeface="Times New Roman"/>
              </a:rPr>
              <a:t>с </a:t>
            </a:r>
            <a:r>
              <a:rPr lang="ru-RU" sz="2000" kern="1200" dirty="0">
                <a:effectLst/>
                <a:latin typeface="Impact"/>
                <a:ea typeface="Times New Roman"/>
                <a:cs typeface="Times New Roman"/>
              </a:rPr>
              <a:t>кем играть».</a:t>
            </a:r>
            <a:endParaRPr lang="ru-RU" sz="2000" dirty="0">
              <a:effectLst/>
              <a:latin typeface="Times New Roman"/>
              <a:ea typeface="Times New Roman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3546985" y="5150484"/>
            <a:ext cx="2033127" cy="1154162"/>
          </a:xfrm>
          <a:prstGeom prst="rect">
            <a:avLst/>
          </a:prstGeom>
          <a:noFill/>
          <a:ln w="57150" cmpd="dbl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0"/>
              </a:spcAft>
            </a:pPr>
            <a:r>
              <a:rPr lang="ru-RU" sz="2000" kern="1200" dirty="0">
                <a:effectLst/>
                <a:latin typeface="Impact"/>
                <a:ea typeface="Calibri"/>
                <a:cs typeface="Times New Roman"/>
              </a:rPr>
              <a:t>Антон: 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  <a:p>
            <a:pPr algn="just" fontAlgn="base">
              <a:lnSpc>
                <a:spcPct val="115000"/>
              </a:lnSpc>
              <a:spcAft>
                <a:spcPts val="0"/>
              </a:spcAft>
            </a:pPr>
            <a:r>
              <a:rPr lang="ru-RU" sz="2000" kern="1200" dirty="0">
                <a:effectLst/>
                <a:latin typeface="Impact"/>
                <a:ea typeface="Calibri"/>
                <a:cs typeface="Times New Roman"/>
              </a:rPr>
              <a:t>« Чтобы собака гуляла со мной»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6444207" y="4864378"/>
            <a:ext cx="2270543" cy="1015663"/>
          </a:xfrm>
          <a:prstGeom prst="rect">
            <a:avLst/>
          </a:prstGeom>
          <a:noFill/>
          <a:ln w="57150" cmpd="thinThick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Aft>
                <a:spcPts val="0"/>
              </a:spcAft>
            </a:pPr>
            <a:r>
              <a:rPr lang="ru-RU" sz="2000" kern="1200" dirty="0">
                <a:effectLst/>
                <a:latin typeface="Impact"/>
                <a:ea typeface="Times New Roman"/>
                <a:cs typeface="Times New Roman"/>
              </a:rPr>
              <a:t>Тима: </a:t>
            </a:r>
            <a:endParaRPr lang="ru-RU" sz="2000" dirty="0">
              <a:effectLst/>
              <a:latin typeface="Times New Roman"/>
              <a:ea typeface="Times New Roman"/>
            </a:endParaRPr>
          </a:p>
          <a:p>
            <a:pPr fontAlgn="base">
              <a:spcAft>
                <a:spcPts val="0"/>
              </a:spcAft>
            </a:pPr>
            <a:r>
              <a:rPr lang="ru-RU" sz="2000" kern="1200" dirty="0">
                <a:effectLst/>
                <a:latin typeface="Impact"/>
                <a:ea typeface="Times New Roman"/>
                <a:cs typeface="Times New Roman"/>
              </a:rPr>
              <a:t>«Чтобы кошка на диване лежала»</a:t>
            </a:r>
            <a:endParaRPr lang="ru-RU" sz="20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87476702"/>
      </p:ext>
    </p:extLst>
  </p:cSld>
  <p:clrMapOvr>
    <a:masterClrMapping/>
  </p:clrMapOvr>
  <p:transition spd="slow" advTm="8757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title"/>
          </p:nvPr>
        </p:nvSpPr>
        <p:spPr>
          <a:xfrm>
            <a:off x="14888" y="188640"/>
            <a:ext cx="6069280" cy="1371600"/>
          </a:xfrm>
        </p:spPr>
        <p:txBody>
          <a:bodyPr/>
          <a:lstStyle/>
          <a:p>
            <a:pPr algn="ctr" eaLnBrk="1" hangingPunct="1"/>
            <a:r>
              <a:rPr lang="ru-RU" sz="4000" b="1" dirty="0" smtClean="0"/>
              <a:t>  </a:t>
            </a:r>
            <a:r>
              <a:rPr lang="ru-RU" sz="4000" b="1" dirty="0" smtClean="0">
                <a:solidFill>
                  <a:srgbClr val="FF0000"/>
                </a:solidFill>
              </a:rPr>
              <a:t>каких животных можно держать дома</a:t>
            </a:r>
            <a:r>
              <a:rPr lang="ru-RU" sz="4000" b="1" dirty="0" smtClean="0"/>
              <a:t>?</a:t>
            </a:r>
          </a:p>
        </p:txBody>
      </p:sp>
      <p:pic>
        <p:nvPicPr>
          <p:cNvPr id="6" name="Рисунок 224" descr="http://our-pets.ucoz.ru/budgies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16832"/>
            <a:ext cx="1644650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916832"/>
            <a:ext cx="2879725" cy="180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15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622" y="188640"/>
            <a:ext cx="2519362" cy="189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17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573421"/>
            <a:ext cx="2844800" cy="178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11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622" y="2276872"/>
            <a:ext cx="266382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12" y="4643446"/>
            <a:ext cx="2590800" cy="194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" name="Рисунок 7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077072"/>
            <a:ext cx="2808287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512630803"/>
      </p:ext>
    </p:extLst>
  </p:cSld>
  <p:clrMapOvr>
    <a:masterClrMapping/>
  </p:clrMapOvr>
  <p:transition spd="slow" advTm="8757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Звук 9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318500" y="2068046"/>
            <a:ext cx="609600" cy="609600"/>
          </a:xfrm>
          <a:prstGeom prst="rect">
            <a:avLst/>
          </a:prstGeom>
        </p:spPr>
      </p:pic>
      <p:sp>
        <p:nvSpPr>
          <p:cNvPr id="5" name="Text Box 18"/>
          <p:cNvSpPr txBox="1">
            <a:spLocks noChangeArrowheads="1"/>
          </p:cNvSpPr>
          <p:nvPr/>
        </p:nvSpPr>
        <p:spPr bwMode="auto">
          <a:xfrm>
            <a:off x="323528" y="229780"/>
            <a:ext cx="294409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ru-RU" sz="3600" b="1" dirty="0">
                <a:solidFill>
                  <a:srgbClr val="FF0000"/>
                </a:solidFill>
                <a:latin typeface="Impact" pitchFamily="34" charset="0"/>
              </a:rPr>
              <a:t>Мы узнали:</a:t>
            </a: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114725" y="1052513"/>
            <a:ext cx="5825427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ru-RU" sz="2400" dirty="0">
                <a:solidFill>
                  <a:srgbClr val="0000FF"/>
                </a:solidFill>
                <a:latin typeface="Arial Black" pitchFamily="34" charset="0"/>
              </a:rPr>
              <a:t>Кошки постоянно слизывают с себя прилипшую грязь, остатки еды, собственный запах. Для них это очень важно: они охотники.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135008" y="2924944"/>
            <a:ext cx="875747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ru-RU" sz="2400" dirty="0">
                <a:latin typeface="Arial Black" pitchFamily="34" charset="0"/>
              </a:rPr>
              <a:t>Усами </a:t>
            </a:r>
            <a:r>
              <a:rPr lang="ru-RU" sz="2400" dirty="0" smtClean="0">
                <a:latin typeface="Arial Black" pitchFamily="34" charset="0"/>
              </a:rPr>
              <a:t>кошки </a:t>
            </a:r>
            <a:r>
              <a:rPr lang="ru-RU" sz="2400" dirty="0">
                <a:latin typeface="Arial Black" pitchFamily="34" charset="0"/>
              </a:rPr>
              <a:t>распознают предметы на «</a:t>
            </a:r>
            <a:r>
              <a:rPr lang="ru-RU" sz="2400" dirty="0" err="1">
                <a:latin typeface="Arial Black" pitchFamily="34" charset="0"/>
              </a:rPr>
              <a:t>ощупь»,как</a:t>
            </a:r>
            <a:r>
              <a:rPr lang="ru-RU" sz="2400" dirty="0">
                <a:latin typeface="Arial Black" pitchFamily="34" charset="0"/>
              </a:rPr>
              <a:t> люди пальцами. Если отрезать усы, то кошка не сможет охотиться, она будет как слепая.</a:t>
            </a: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3357554" y="4786322"/>
            <a:ext cx="5544616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ru-RU" sz="2400" dirty="0">
                <a:solidFill>
                  <a:srgbClr val="FFFF00"/>
                </a:solidFill>
                <a:latin typeface="Arial Black" pitchFamily="34" charset="0"/>
              </a:rPr>
              <a:t>По положению хвоста можно узнать настроение собаки: сердится, радуется, охотиться и т.д.</a:t>
            </a:r>
          </a:p>
        </p:txBody>
      </p:sp>
      <p:pic>
        <p:nvPicPr>
          <p:cNvPr id="9" name="Рисунок 1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9664" y="632952"/>
            <a:ext cx="3024188" cy="227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45" y="4480203"/>
            <a:ext cx="3057128" cy="2292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225080198"/>
      </p:ext>
    </p:extLst>
  </p:cSld>
  <p:clrMapOvr>
    <a:masterClrMapping/>
  </p:clrMapOvr>
  <p:transition spd="slow" advTm="8757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DSCF6125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496" y="1071546"/>
            <a:ext cx="4944600" cy="3708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 txBox="1">
            <a:spLocks noChangeArrowheads="1"/>
          </p:cNvSpPr>
          <p:nvPr/>
        </p:nvSpPr>
        <p:spPr>
          <a:xfrm>
            <a:off x="395537" y="368660"/>
            <a:ext cx="7992888" cy="648072"/>
          </a:xfrm>
          <a:prstGeom prst="rect">
            <a:avLst/>
          </a:prstGeom>
        </p:spPr>
        <p:txBody>
          <a:bodyPr vert="horz" lIns="91440" tIns="45720" rIns="91440" bIns="9144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 smtClean="0"/>
              <a:t>  </a:t>
            </a:r>
            <a:r>
              <a:rPr lang="ru-RU" dirty="0" smtClean="0">
                <a:solidFill>
                  <a:srgbClr val="FF0000"/>
                </a:solidFill>
                <a:latin typeface="Impact" pitchFamily="34" charset="0"/>
              </a:rPr>
              <a:t>мы делаем книжку о наших любимцах</a:t>
            </a:r>
            <a:endParaRPr lang="ru-RU" dirty="0" smtClean="0">
              <a:latin typeface="Impact" pitchFamily="34" charset="0"/>
            </a:endParaRPr>
          </a:p>
        </p:txBody>
      </p:sp>
      <p:pic>
        <p:nvPicPr>
          <p:cNvPr id="7" name="Рисунок 6" descr="C:\Users\Светлана\Desktop\фото\IMG_0141.JPG"/>
          <p:cNvPicPr/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637" y="984364"/>
            <a:ext cx="2721793" cy="2724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D:\Pictures\махневой лены\SDC11747.JPG"/>
          <p:cNvPicPr/>
          <p:nvPr/>
        </p:nvPicPr>
        <p:blipFill>
          <a:blip r:embed="rId9" cstate="print"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3714752"/>
            <a:ext cx="3834765" cy="2875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71" name="Рисунок 6" descr="C:\Documents and Settings\Admin\Рабочий стол\книжка\им.jpe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8" y="4286256"/>
            <a:ext cx="2960441" cy="2388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439838356"/>
      </p:ext>
    </p:extLst>
  </p:cSld>
  <p:clrMapOvr>
    <a:masterClrMapping/>
  </p:clrMapOvr>
  <p:transition spd="slow" advTm="8757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G:\DSCF6130.JPG"/>
          <p:cNvPicPr/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1357298"/>
            <a:ext cx="4844415" cy="3632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G:\DSCF6135.JPG"/>
          <p:cNvPicPr/>
          <p:nvPr/>
        </p:nvPicPr>
        <p:blipFill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6" y="1928802"/>
            <a:ext cx="3514797" cy="466356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4"/>
          <p:cNvSpPr txBox="1">
            <a:spLocks noChangeArrowheads="1"/>
          </p:cNvSpPr>
          <p:nvPr/>
        </p:nvSpPr>
        <p:spPr>
          <a:xfrm>
            <a:off x="400076" y="168437"/>
            <a:ext cx="7992888" cy="1044116"/>
          </a:xfrm>
          <a:prstGeom prst="rect">
            <a:avLst/>
          </a:prstGeom>
        </p:spPr>
        <p:txBody>
          <a:bodyPr vert="horz" lIns="91440" tIns="45720" rIns="91440" bIns="9144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 smtClean="0"/>
              <a:t>  </a:t>
            </a:r>
            <a:r>
              <a:rPr lang="ru-RU" dirty="0" smtClean="0">
                <a:solidFill>
                  <a:srgbClr val="FF0000"/>
                </a:solidFill>
                <a:latin typeface="Impact" pitchFamily="34" charset="0"/>
              </a:rPr>
              <a:t>вот такие газеты о наших любимцах мы сделали вместе с родителями</a:t>
            </a:r>
            <a:endParaRPr lang="ru-RU" dirty="0" smtClean="0">
              <a:latin typeface="Impact" pitchFamily="34" charset="0"/>
            </a:endParaRPr>
          </a:p>
        </p:txBody>
      </p:sp>
      <p:pic>
        <p:nvPicPr>
          <p:cNvPr id="2052" name="Рисунок 3" descr="C:\Documents and Settings\Admin\Рабочий стол\книжка\с.jpe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16" y="4643446"/>
            <a:ext cx="1979712" cy="1984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181442334"/>
      </p:ext>
    </p:extLst>
  </p:cSld>
  <p:clrMapOvr>
    <a:masterClrMapping/>
  </p:clrMapOvr>
  <p:transition spd="slow" advTm="8757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12" y="5277048"/>
            <a:ext cx="1955289" cy="1580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77" y="1"/>
            <a:ext cx="8075179" cy="1398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 descr="G:\сопина\DSCF6276.JPG"/>
          <p:cNvPicPr/>
          <p:nvPr/>
        </p:nvPicPr>
        <p:blipFill>
          <a:blip r:embed="rId4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294" y="1398810"/>
            <a:ext cx="3024335" cy="2280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2" descr="G:\сопина\DSCF6271.JPG"/>
          <p:cNvPicPr/>
          <p:nvPr/>
        </p:nvPicPr>
        <p:blipFill>
          <a:blip r:embed="rId9" cstate="print">
            <a:extLst>
              <a:ext uri="{BEBA8EAE-BF5A-486C-A8C5-ECC9F3942E4B}">
                <a14:imgProps xmlns=""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4" y="3500438"/>
            <a:ext cx="4148455" cy="3111500"/>
          </a:xfrm>
          <a:prstGeom prst="rect">
            <a:avLst/>
          </a:prstGeom>
          <a:noFill/>
          <a:extLst/>
        </p:spPr>
      </p:pic>
      <p:sp>
        <p:nvSpPr>
          <p:cNvPr id="5" name="Надпись 2"/>
          <p:cNvSpPr txBox="1">
            <a:spLocks noChangeArrowheads="1"/>
          </p:cNvSpPr>
          <p:nvPr/>
        </p:nvSpPr>
        <p:spPr bwMode="auto">
          <a:xfrm>
            <a:off x="270585" y="1398810"/>
            <a:ext cx="3212218" cy="4101754"/>
          </a:xfrm>
          <a:prstGeom prst="rect">
            <a:avLst/>
          </a:prstGeom>
          <a:solidFill>
            <a:srgbClr val="FFFFFF"/>
          </a:solidFill>
          <a:ln w="28575">
            <a:solidFill>
              <a:srgbClr val="FFC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>
              <a:spcAft>
                <a:spcPts val="0"/>
              </a:spcAft>
            </a:pPr>
            <a:r>
              <a:rPr lang="ru-RU" sz="2400" dirty="0">
                <a:solidFill>
                  <a:srgbClr val="FF3300"/>
                </a:solidFill>
                <a:effectLst/>
                <a:latin typeface="Franklin Gothic Demi Cond"/>
                <a:ea typeface="Calibri"/>
                <a:cs typeface="Times New Roman"/>
              </a:rPr>
              <a:t>Мы рассказали родителям о домашних животных, о правилах ухода за ними, откуда берутся бродячие собаки, о пользе домашних питомцев для детей, показали сказку «Бездомный заяц», играли, пели песни о животных, читали стихи.</a:t>
            </a:r>
            <a:endParaRPr lang="ru-RU" sz="2400" dirty="0">
              <a:solidFill>
                <a:srgbClr val="FF33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14448383"/>
      </p:ext>
    </p:extLst>
  </p:cSld>
  <p:clrMapOvr>
    <a:masterClrMapping/>
  </p:clrMapOvr>
  <p:transition spd="slow" advTm="8757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Светлана\AppData\Local\Microsoft\Windows\Temporary Internet Files\Content.Word\SDC11232.jpg"/>
          <p:cNvPicPr/>
          <p:nvPr/>
        </p:nvPicPr>
        <p:blipFill>
          <a:blip r:embed="rId2"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929066"/>
            <a:ext cx="4025900" cy="2566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G:\сопина\DSCF6290.JPG"/>
          <p:cNvPicPr/>
          <p:nvPr/>
        </p:nvPicPr>
        <p:blipFill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75558"/>
            <a:ext cx="4380865" cy="328549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Надпись 2"/>
          <p:cNvSpPr txBox="1">
            <a:spLocks noChangeArrowheads="1"/>
          </p:cNvSpPr>
          <p:nvPr/>
        </p:nvSpPr>
        <p:spPr bwMode="auto">
          <a:xfrm>
            <a:off x="4788024" y="129707"/>
            <a:ext cx="4176464" cy="3403980"/>
          </a:xfrm>
          <a:prstGeom prst="rect">
            <a:avLst/>
          </a:prstGeom>
          <a:solidFill>
            <a:srgbClr val="FFFFFF"/>
          </a:solidFill>
          <a:ln w="38100">
            <a:solidFill>
              <a:srgbClr val="FFC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342900" lvl="0" indent="-342900" algn="just">
              <a:spcAft>
                <a:spcPts val="0"/>
              </a:spcAft>
              <a:buFont typeface="Symbol"/>
              <a:buBlip>
                <a:blip r:embed="rId9"/>
              </a:buBlip>
            </a:pPr>
            <a:r>
              <a:rPr lang="ru-RU" sz="2000" dirty="0">
                <a:solidFill>
                  <a:srgbClr val="0070C0"/>
                </a:solidFill>
                <a:effectLst/>
                <a:latin typeface="Impact"/>
                <a:ea typeface="Times New Roman"/>
              </a:rPr>
              <a:t>а потом мы танцевали с родителями,</a:t>
            </a:r>
            <a:endParaRPr lang="ru-RU" sz="2000" dirty="0">
              <a:effectLst/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Blip>
                <a:blip r:embed="rId9"/>
              </a:buBlip>
            </a:pPr>
            <a:r>
              <a:rPr lang="ru-RU" sz="2000" dirty="0">
                <a:solidFill>
                  <a:srgbClr val="0070C0"/>
                </a:solidFill>
                <a:effectLst/>
                <a:latin typeface="Impact"/>
                <a:ea typeface="Times New Roman"/>
              </a:rPr>
              <a:t>рассматривали стенгазеты о питомцах, которые делали совместно с родителями,</a:t>
            </a:r>
            <a:endParaRPr lang="ru-RU" sz="2000" dirty="0">
              <a:effectLst/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Blip>
                <a:blip r:embed="rId9"/>
              </a:buBlip>
            </a:pPr>
            <a:r>
              <a:rPr lang="ru-RU" sz="2000" dirty="0">
                <a:solidFill>
                  <a:srgbClr val="0070C0"/>
                </a:solidFill>
                <a:effectLst/>
                <a:latin typeface="Impact"/>
                <a:ea typeface="Times New Roman"/>
              </a:rPr>
              <a:t>родители с удовольствием читали нашу книжку и рассматривали рисунки, которые мы делали сами,</a:t>
            </a:r>
            <a:endParaRPr lang="ru-RU" sz="2000" dirty="0">
              <a:effectLst/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Blip>
                <a:blip r:embed="rId9"/>
              </a:buBlip>
            </a:pPr>
            <a:r>
              <a:rPr lang="ru-RU" sz="2000" dirty="0">
                <a:solidFill>
                  <a:srgbClr val="0070C0"/>
                </a:solidFill>
                <a:effectLst/>
                <a:latin typeface="Impact"/>
                <a:ea typeface="Times New Roman"/>
              </a:rPr>
              <a:t>семья Даши Кругловой сделала памятки для родителей.</a:t>
            </a:r>
            <a:endParaRPr lang="ru-RU" sz="2000" dirty="0">
              <a:effectLst/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effectLst/>
                <a:latin typeface="Calibri"/>
                <a:ea typeface="Calibri"/>
                <a:cs typeface="Times New Roman"/>
              </a:rPr>
              <a:t> 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effectLst/>
                <a:latin typeface="Calibri"/>
                <a:ea typeface="Calibri"/>
                <a:cs typeface="Times New Roman"/>
              </a:rPr>
              <a:t> </a:t>
            </a:r>
          </a:p>
        </p:txBody>
      </p:sp>
      <p:pic>
        <p:nvPicPr>
          <p:cNvPr id="5122" name="Рисунок 4" descr="C:\Documents and Settings\Admin\Рабочий стол\книжка\см.jpe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=""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995" y="4005064"/>
            <a:ext cx="2865898" cy="2713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72075685"/>
      </p:ext>
    </p:extLst>
  </p:cSld>
  <p:clrMapOvr>
    <a:masterClrMapping/>
  </p:clrMapOvr>
  <p:transition spd="slow" advTm="8757"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384</TotalTime>
  <Words>251</Words>
  <Application>Microsoft Office PowerPoint</Application>
  <PresentationFormat>Экран (4:3)</PresentationFormat>
  <Paragraphs>31</Paragraphs>
  <Slides>11</Slides>
  <Notes>0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Углы</vt:lpstr>
      <vt:lpstr>Слайд 1</vt:lpstr>
      <vt:lpstr>Слайд 2</vt:lpstr>
      <vt:lpstr>Слайд 3</vt:lpstr>
      <vt:lpstr>  каких животных можно держать дома?</vt:lpstr>
      <vt:lpstr>Слайд 5</vt:lpstr>
      <vt:lpstr>Слайд 6</vt:lpstr>
      <vt:lpstr>Слайд 7</vt:lpstr>
      <vt:lpstr>Слайд 8</vt:lpstr>
      <vt:lpstr>Слайд 9</vt:lpstr>
      <vt:lpstr>Слайд 10</vt:lpstr>
      <vt:lpstr>Любите животных!!!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</dc:creator>
  <cp:lastModifiedBy>Пользователь</cp:lastModifiedBy>
  <cp:revision>28</cp:revision>
  <dcterms:created xsi:type="dcterms:W3CDTF">2013-03-16T15:12:02Z</dcterms:created>
  <dcterms:modified xsi:type="dcterms:W3CDTF">2013-03-19T07:47:12Z</dcterms:modified>
</cp:coreProperties>
</file>