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/>
            <a:t>содержательно-насыщенной</a:t>
          </a:r>
          <a:endParaRPr lang="ru-RU" b="1" dirty="0"/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безопасной </a:t>
          </a:r>
          <a:endParaRPr lang="ru-RU" b="1" dirty="0"/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61AA9F6E-B1EB-4676-9CED-87A2A0B25D1D}" type="pres">
      <dgm:prSet presAssocID="{C82067FB-8785-4635-9339-D71A05D34438}" presName="text_2" presStyleLbl="node1" presStyleIdx="1" presStyleCnt="6" custLinFactNeighborX="1453" custLinFactNeighborY="-1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BE8F4A-7A7C-49A1-A2F1-8BEC1AF3A1DB}" type="pres">
      <dgm:prSet presAssocID="{2E0A0037-12AE-40C3-8676-6C8CC9E6F8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0BAA78F-54EE-4A2F-A905-E150FDC61160}" type="pres">
      <dgm:prSet presAssocID="{FDDB28F7-E333-4F32-8D86-D32C2669E9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1D87EF1B-9E4F-45DA-A518-AE9CA5BDF16A}" type="pres">
      <dgm:prSet presAssocID="{A41514A3-3E21-4A04-B4AB-BE68A887F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1819281-7644-449A-82D6-54C35F6C5AFD}" type="pres">
      <dgm:prSet presAssocID="{9AB0A266-8AFB-4EA3-87A8-50C1CD39BE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EF094C0F-6729-4546-8BA5-3C5BAB55E5E8}" type="presOf" srcId="{C82067FB-8785-4635-9339-D71A05D34438}" destId="{61AA9F6E-B1EB-4676-9CED-87A2A0B25D1D}" srcOrd="0" destOrd="0" presId="urn:microsoft.com/office/officeart/2008/layout/VerticalCurvedList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1B27DD77-0BC9-4AA4-9CA9-2B307756FFCD}" type="presOf" srcId="{B330CA5B-3E3D-414A-9066-5506DDC6B9E2}" destId="{D3BF6BEA-F023-4B54-AC89-4EABD3C03146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079712FF-A5BF-4D92-AC15-73F907976BD5}" type="presOf" srcId="{06D80A41-75C7-4BB4-BEF4-37174CC8E256}" destId="{A9FB545B-5A3D-4D1C-BA35-91A5956263C5}" srcOrd="0" destOrd="0" presId="urn:microsoft.com/office/officeart/2008/layout/VerticalCurvedList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16BED82E-7505-4A0B-8142-68FE443DC082}" type="presOf" srcId="{7A9BDEE8-08A0-4E61-8D1B-6FC725ACBA57}" destId="{318DD10F-FA77-44BB-99DA-5FB184566535}" srcOrd="0" destOrd="0" presId="urn:microsoft.com/office/officeart/2008/layout/VerticalCurvedList"/>
    <dgm:cxn modelId="{538A02DC-49CD-440C-AB79-5DEC605B46E5}" type="presOf" srcId="{2E0A0037-12AE-40C3-8676-6C8CC9E6F89B}" destId="{9CBE8F4A-7A7C-49A1-A2F1-8BEC1AF3A1DB}" srcOrd="0" destOrd="0" presId="urn:microsoft.com/office/officeart/2008/layout/VerticalCurvedList"/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27E3ED32-956B-4508-968C-FDFBEA76A4BF}" type="presOf" srcId="{9AB0A266-8AFB-4EA3-87A8-50C1CD39BE93}" destId="{C1819281-7644-449A-82D6-54C35F6C5AFD}" srcOrd="0" destOrd="0" presId="urn:microsoft.com/office/officeart/2008/layout/VerticalCurvedList"/>
    <dgm:cxn modelId="{B2085FEC-5318-436F-947B-9E4F1774C52E}" type="presOf" srcId="{FDDB28F7-E333-4F32-8D86-D32C2669E97E}" destId="{70BAA78F-54EE-4A2F-A905-E150FDC61160}" srcOrd="0" destOrd="0" presId="urn:microsoft.com/office/officeart/2008/layout/VerticalCurvedList"/>
    <dgm:cxn modelId="{FC1D8208-831A-4D96-ADFB-893D7CCAD85E}" type="presOf" srcId="{A41514A3-3E21-4A04-B4AB-BE68A887FFC1}" destId="{1D87EF1B-9E4F-45DA-A518-AE9CA5BDF16A}" srcOrd="0" destOrd="0" presId="urn:microsoft.com/office/officeart/2008/layout/VerticalCurvedList"/>
    <dgm:cxn modelId="{474DE670-F6A2-416B-B095-BEA3993D55A3}" type="presParOf" srcId="{318DD10F-FA77-44BB-99DA-5FB184566535}" destId="{2DBEEA5B-AB94-43BB-A7FC-FCD8357226E4}" srcOrd="0" destOrd="0" presId="urn:microsoft.com/office/officeart/2008/layout/VerticalCurvedList"/>
    <dgm:cxn modelId="{FC560B7D-73ED-49B1-9B6E-0E478B7C896A}" type="presParOf" srcId="{2DBEEA5B-AB94-43BB-A7FC-FCD8357226E4}" destId="{7402FCCB-F4A1-477E-A7F9-063F69400C60}" srcOrd="0" destOrd="0" presId="urn:microsoft.com/office/officeart/2008/layout/VerticalCurvedList"/>
    <dgm:cxn modelId="{D413B715-CAB0-4709-9285-0FE3F9242A79}" type="presParOf" srcId="{7402FCCB-F4A1-477E-A7F9-063F69400C60}" destId="{490930E4-A093-49EE-AA58-0B3850662076}" srcOrd="0" destOrd="0" presId="urn:microsoft.com/office/officeart/2008/layout/VerticalCurvedList"/>
    <dgm:cxn modelId="{D3B3DEE2-F10D-41A4-8B67-DBF7CE9927E8}" type="presParOf" srcId="{7402FCCB-F4A1-477E-A7F9-063F69400C60}" destId="{D3BF6BEA-F023-4B54-AC89-4EABD3C03146}" srcOrd="1" destOrd="0" presId="urn:microsoft.com/office/officeart/2008/layout/VerticalCurvedList"/>
    <dgm:cxn modelId="{BA2EE321-0F37-47F2-B11D-C6E9A2E6D69C}" type="presParOf" srcId="{7402FCCB-F4A1-477E-A7F9-063F69400C60}" destId="{38AC59E7-DFEF-4C0D-95F5-57323E8AD402}" srcOrd="2" destOrd="0" presId="urn:microsoft.com/office/officeart/2008/layout/VerticalCurvedList"/>
    <dgm:cxn modelId="{91B163DD-FE18-427F-934D-A1ADBB16609C}" type="presParOf" srcId="{7402FCCB-F4A1-477E-A7F9-063F69400C60}" destId="{3445DFFB-207A-48B3-953C-A005F4B32581}" srcOrd="3" destOrd="0" presId="urn:microsoft.com/office/officeart/2008/layout/VerticalCurvedList"/>
    <dgm:cxn modelId="{127DD482-4DCE-41DE-8F47-2BEE26B0597D}" type="presParOf" srcId="{2DBEEA5B-AB94-43BB-A7FC-FCD8357226E4}" destId="{A9FB545B-5A3D-4D1C-BA35-91A5956263C5}" srcOrd="1" destOrd="0" presId="urn:microsoft.com/office/officeart/2008/layout/VerticalCurvedList"/>
    <dgm:cxn modelId="{52C91056-35FD-4968-A837-89B53F3335AA}" type="presParOf" srcId="{2DBEEA5B-AB94-43BB-A7FC-FCD8357226E4}" destId="{37EBF1F8-80F9-49DF-B24C-A4EC7A402A17}" srcOrd="2" destOrd="0" presId="urn:microsoft.com/office/officeart/2008/layout/VerticalCurvedList"/>
    <dgm:cxn modelId="{78566FAF-72A6-4E82-B425-AF90AA957005}" type="presParOf" srcId="{37EBF1F8-80F9-49DF-B24C-A4EC7A402A17}" destId="{93389351-A2D4-4158-8E15-61620A6FDCF2}" srcOrd="0" destOrd="0" presId="urn:microsoft.com/office/officeart/2008/layout/VerticalCurvedList"/>
    <dgm:cxn modelId="{653267E3-9539-41DA-BAC3-E5B0D7CF4B96}" type="presParOf" srcId="{2DBEEA5B-AB94-43BB-A7FC-FCD8357226E4}" destId="{61AA9F6E-B1EB-4676-9CED-87A2A0B25D1D}" srcOrd="3" destOrd="0" presId="urn:microsoft.com/office/officeart/2008/layout/VerticalCurvedList"/>
    <dgm:cxn modelId="{CC2C210D-B9D3-4235-AC57-2BECC423BC13}" type="presParOf" srcId="{2DBEEA5B-AB94-43BB-A7FC-FCD8357226E4}" destId="{9166B611-37C9-4C2A-85AA-F4CC8A5D7BC1}" srcOrd="4" destOrd="0" presId="urn:microsoft.com/office/officeart/2008/layout/VerticalCurvedList"/>
    <dgm:cxn modelId="{752AC9A2-1F51-400E-B1F3-CBFEDEE34C33}" type="presParOf" srcId="{9166B611-37C9-4C2A-85AA-F4CC8A5D7BC1}" destId="{8479D05D-B0C8-4791-AE52-9F5771546457}" srcOrd="0" destOrd="0" presId="urn:microsoft.com/office/officeart/2008/layout/VerticalCurvedList"/>
    <dgm:cxn modelId="{C0CB2D4D-2210-46D2-87E6-64EBBB1898C1}" type="presParOf" srcId="{2DBEEA5B-AB94-43BB-A7FC-FCD8357226E4}" destId="{9CBE8F4A-7A7C-49A1-A2F1-8BEC1AF3A1DB}" srcOrd="5" destOrd="0" presId="urn:microsoft.com/office/officeart/2008/layout/VerticalCurvedList"/>
    <dgm:cxn modelId="{EE68345A-834E-4DAF-B247-49B45002AFEC}" type="presParOf" srcId="{2DBEEA5B-AB94-43BB-A7FC-FCD8357226E4}" destId="{DC59372E-FDF2-4463-809E-C699013FC8A0}" srcOrd="6" destOrd="0" presId="urn:microsoft.com/office/officeart/2008/layout/VerticalCurvedList"/>
    <dgm:cxn modelId="{1352E410-5A7B-4BB0-8377-D1E596FA7559}" type="presParOf" srcId="{DC59372E-FDF2-4463-809E-C699013FC8A0}" destId="{A23CFAAB-55BB-4929-A421-6D71053F1CF3}" srcOrd="0" destOrd="0" presId="urn:microsoft.com/office/officeart/2008/layout/VerticalCurvedList"/>
    <dgm:cxn modelId="{5B7D73C3-B0B8-4B50-812F-9FF6384AB1AC}" type="presParOf" srcId="{2DBEEA5B-AB94-43BB-A7FC-FCD8357226E4}" destId="{70BAA78F-54EE-4A2F-A905-E150FDC61160}" srcOrd="7" destOrd="0" presId="urn:microsoft.com/office/officeart/2008/layout/VerticalCurvedList"/>
    <dgm:cxn modelId="{EA8EB23D-33D1-4218-8EAE-DD697A93612A}" type="presParOf" srcId="{2DBEEA5B-AB94-43BB-A7FC-FCD8357226E4}" destId="{B229D426-0BD3-46BB-AC76-EDBEA9661F80}" srcOrd="8" destOrd="0" presId="urn:microsoft.com/office/officeart/2008/layout/VerticalCurvedList"/>
    <dgm:cxn modelId="{3443F17A-43BC-4018-A46F-A33357745CBF}" type="presParOf" srcId="{B229D426-0BD3-46BB-AC76-EDBEA9661F80}" destId="{707E4234-B6DE-425A-BDD7-CB6D0B1A954A}" srcOrd="0" destOrd="0" presId="urn:microsoft.com/office/officeart/2008/layout/VerticalCurvedList"/>
    <dgm:cxn modelId="{B0FD6B99-7E66-453F-8E29-227A24FF8383}" type="presParOf" srcId="{2DBEEA5B-AB94-43BB-A7FC-FCD8357226E4}" destId="{1D87EF1B-9E4F-45DA-A518-AE9CA5BDF16A}" srcOrd="9" destOrd="0" presId="urn:microsoft.com/office/officeart/2008/layout/VerticalCurvedList"/>
    <dgm:cxn modelId="{3B123941-5A21-4AFD-A321-32050C537B7F}" type="presParOf" srcId="{2DBEEA5B-AB94-43BB-A7FC-FCD8357226E4}" destId="{FBC5B383-A17E-470D-921C-4EE90B422CB4}" srcOrd="10" destOrd="0" presId="urn:microsoft.com/office/officeart/2008/layout/VerticalCurvedList"/>
    <dgm:cxn modelId="{4985ACF9-0124-4542-BCDC-BA57087B70BC}" type="presParOf" srcId="{FBC5B383-A17E-470D-921C-4EE90B422CB4}" destId="{54CA4984-F00A-466A-9489-3FB269FFDC26}" srcOrd="0" destOrd="0" presId="urn:microsoft.com/office/officeart/2008/layout/VerticalCurvedList"/>
    <dgm:cxn modelId="{0AA7DD6B-9149-4C95-A454-F84CA06C5BB1}" type="presParOf" srcId="{2DBEEA5B-AB94-43BB-A7FC-FCD8357226E4}" destId="{C1819281-7644-449A-82D6-54C35F6C5AFD}" srcOrd="11" destOrd="0" presId="urn:microsoft.com/office/officeart/2008/layout/VerticalCurvedList"/>
    <dgm:cxn modelId="{8E6C1AE7-73FA-447A-A6F2-735A4A8A732D}" type="presParOf" srcId="{2DBEEA5B-AB94-43BB-A7FC-FCD8357226E4}" destId="{3F1648F2-29E3-435B-8691-8C7FF643E6A0}" srcOrd="12" destOrd="0" presId="urn:microsoft.com/office/officeart/2008/layout/VerticalCurvedList"/>
    <dgm:cxn modelId="{D3D5F603-F5FC-4121-A868-DA17EA1FE36E}" type="presParOf" srcId="{3F1648F2-29E3-435B-8691-8C7FF643E6A0}" destId="{3060B011-37EC-4106-8F6C-702A9CAE77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4790107" y="-734170"/>
          <a:ext cx="5705379" cy="5705379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341633" y="223122"/>
          <a:ext cx="4353422" cy="44607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7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содержательно-насыщенной</a:t>
          </a:r>
          <a:endParaRPr lang="ru-RU" sz="2300" b="1" kern="1200" dirty="0"/>
        </a:p>
      </dsp:txBody>
      <dsp:txXfrm>
        <a:off x="341633" y="223122"/>
        <a:ext cx="4353422" cy="446075"/>
      </dsp:txXfrm>
    </dsp:sp>
    <dsp:sp modelId="{93389351-A2D4-4158-8E15-61620A6FDCF2}">
      <dsp:nvSpPr>
        <dsp:cNvPr id="0" name=""/>
        <dsp:cNvSpPr/>
      </dsp:nvSpPr>
      <dsp:spPr>
        <a:xfrm>
          <a:off x="62836" y="167363"/>
          <a:ext cx="557594" cy="55759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9F6E-B1EB-4676-9CED-87A2A0B25D1D}">
      <dsp:nvSpPr>
        <dsp:cNvPr id="0" name=""/>
        <dsp:cNvSpPr/>
      </dsp:nvSpPr>
      <dsp:spPr>
        <a:xfrm>
          <a:off x="766480" y="806352"/>
          <a:ext cx="3986494" cy="4460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7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трансформируемой</a:t>
          </a:r>
          <a:endParaRPr lang="ru-RU" sz="2300" b="1" kern="1200" dirty="0"/>
        </a:p>
      </dsp:txBody>
      <dsp:txXfrm>
        <a:off x="766480" y="806352"/>
        <a:ext cx="3986494" cy="446075"/>
      </dsp:txXfrm>
    </dsp:sp>
    <dsp:sp modelId="{8479D05D-B0C8-4791-AE52-9F5771546457}">
      <dsp:nvSpPr>
        <dsp:cNvPr id="0" name=""/>
        <dsp:cNvSpPr/>
      </dsp:nvSpPr>
      <dsp:spPr>
        <a:xfrm>
          <a:off x="429763" y="836391"/>
          <a:ext cx="557594" cy="55759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876347" y="1561179"/>
          <a:ext cx="3818708" cy="446075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7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полифункциональной</a:t>
          </a:r>
          <a:endParaRPr lang="ru-RU" sz="2300" b="1" kern="1200" dirty="0"/>
        </a:p>
      </dsp:txBody>
      <dsp:txXfrm>
        <a:off x="876347" y="1561179"/>
        <a:ext cx="3818708" cy="446075"/>
      </dsp:txXfrm>
    </dsp:sp>
    <dsp:sp modelId="{A23CFAAB-55BB-4929-A421-6D71053F1CF3}">
      <dsp:nvSpPr>
        <dsp:cNvPr id="0" name=""/>
        <dsp:cNvSpPr/>
      </dsp:nvSpPr>
      <dsp:spPr>
        <a:xfrm>
          <a:off x="597550" y="1505419"/>
          <a:ext cx="557594" cy="55759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876347" y="2229783"/>
          <a:ext cx="3818708" cy="446075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7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вариативной</a:t>
          </a:r>
          <a:endParaRPr lang="ru-RU" sz="2300" b="1" kern="1200" dirty="0"/>
        </a:p>
      </dsp:txBody>
      <dsp:txXfrm>
        <a:off x="876347" y="2229783"/>
        <a:ext cx="3818708" cy="446075"/>
      </dsp:txXfrm>
    </dsp:sp>
    <dsp:sp modelId="{707E4234-B6DE-425A-BDD7-CB6D0B1A954A}">
      <dsp:nvSpPr>
        <dsp:cNvPr id="0" name=""/>
        <dsp:cNvSpPr/>
      </dsp:nvSpPr>
      <dsp:spPr>
        <a:xfrm>
          <a:off x="597550" y="2174024"/>
          <a:ext cx="557594" cy="55759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708560" y="2898811"/>
          <a:ext cx="3986494" cy="446075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7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доступной</a:t>
          </a:r>
          <a:endParaRPr lang="ru-RU" sz="2300" b="1" kern="1200" dirty="0"/>
        </a:p>
      </dsp:txBody>
      <dsp:txXfrm>
        <a:off x="708560" y="2898811"/>
        <a:ext cx="3986494" cy="446075"/>
      </dsp:txXfrm>
    </dsp:sp>
    <dsp:sp modelId="{54CA4984-F00A-466A-9489-3FB269FFDC26}">
      <dsp:nvSpPr>
        <dsp:cNvPr id="0" name=""/>
        <dsp:cNvSpPr/>
      </dsp:nvSpPr>
      <dsp:spPr>
        <a:xfrm>
          <a:off x="429763" y="2843052"/>
          <a:ext cx="557594" cy="55759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341633" y="3567840"/>
          <a:ext cx="4353422" cy="446075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7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безопасной </a:t>
          </a:r>
          <a:endParaRPr lang="ru-RU" sz="2300" b="1" kern="1200" dirty="0"/>
        </a:p>
      </dsp:txBody>
      <dsp:txXfrm>
        <a:off x="341633" y="3567840"/>
        <a:ext cx="4353422" cy="446075"/>
      </dsp:txXfrm>
    </dsp:sp>
    <dsp:sp modelId="{3060B011-37EC-4106-8F6C-702A9CAE7760}">
      <dsp:nvSpPr>
        <dsp:cNvPr id="0" name=""/>
        <dsp:cNvSpPr/>
      </dsp:nvSpPr>
      <dsp:spPr>
        <a:xfrm>
          <a:off x="62836" y="3512080"/>
          <a:ext cx="557594" cy="55759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A63042-D6C2-48E2-9B48-EAE863D2EE5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04B48D-7834-40A0-99D7-F0B517A01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780108"/>
          </a:xfrm>
        </p:spPr>
        <p:txBody>
          <a:bodyPr>
            <a:noAutofit/>
          </a:bodyPr>
          <a:lstStyle/>
          <a:p>
            <a:r>
              <a:rPr lang="ru-RU" sz="36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 ПРЕДМЕТНО-ПРОСТРАНСТВЕННАЯ СРЕДА В СООТВЕТСТВИИ С ФГОС </a:t>
            </a:r>
            <a:r>
              <a:rPr lang="ru-RU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</a:t>
            </a:r>
            <a:r>
              <a:rPr lang="ru-RU" sz="3600" b="1" kern="0" dirty="0">
                <a:solidFill>
                  <a:srgbClr val="04617B"/>
                </a:solidFill>
                <a:latin typeface="Tahoma"/>
              </a:rPr>
              <a:t/>
            </a:r>
            <a:br>
              <a:rPr lang="ru-RU" sz="3600" b="1" kern="0" dirty="0">
                <a:solidFill>
                  <a:srgbClr val="04617B"/>
                </a:solidFill>
                <a:latin typeface="Tahoma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6400800" cy="864096"/>
          </a:xfrm>
        </p:spPr>
        <p:txBody>
          <a:bodyPr/>
          <a:lstStyle/>
          <a:p>
            <a:pPr lvl="0"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Составитель: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Филинкова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воспитатель МБДОУ ПГО "Детский сад № 28"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I:\девочка 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156629"/>
            <a:ext cx="2340868" cy="25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:\паровоз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0716" y="5049269"/>
            <a:ext cx="2802241" cy="12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:\девочка 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4083357"/>
            <a:ext cx="2364506" cy="23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13.dou-krkam.edusite.ru/images/clip_image0011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06567">
            <a:off x="6926085" y="2398127"/>
            <a:ext cx="1545977" cy="151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68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276872"/>
            <a:ext cx="4320479" cy="3849291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всех её элементов по обеспечению надёжности и безопасности, т.е. на игрушки должны быть сертификаты и декларации соответствия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sz="36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среды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32040" y="1995556"/>
            <a:ext cx="1944216" cy="2897155"/>
          </a:xfrm>
          <a:prstGeom prst="rect">
            <a:avLst/>
          </a:prstGeom>
          <a:noFill/>
          <a:ln w="5397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3788927"/>
            <a:ext cx="2003001" cy="2852936"/>
          </a:xfrm>
          <a:prstGeom prst="rect">
            <a:avLst/>
          </a:prstGeom>
          <a:ln w="50800" cmpd="dbl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4776"/>
            <a:ext cx="32559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893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Вариативность среды </a:t>
            </a:r>
            <a:br>
              <a:rPr lang="ru-RU" sz="36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204864"/>
            <a:ext cx="5040560" cy="4320480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РППС для: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разных типов образовательных организаций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содержания образовательных программ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региональных культурных традиций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•специфики </a:t>
            </a:r>
            <a:r>
              <a:rPr lang="ru-RU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</a:t>
            </a: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образовательных задач ДОО…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среды предполагает:</a:t>
            </a: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Наличие различных пространств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Периодическую сменяемость игрового материала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Разнообразие материалов и игрушек для обеспечения свободного выбора детьми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Появление новых предметов</a:t>
            </a:r>
          </a:p>
          <a:p>
            <a:endParaRPr lang="ru-RU" dirty="0"/>
          </a:p>
        </p:txBody>
      </p:sp>
      <p:pic>
        <p:nvPicPr>
          <p:cNvPr id="6" name="Picture 2" descr="I:\Фото предметно\DSCN30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5" y="1729544"/>
            <a:ext cx="2062467" cy="241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Фото предметно\DSCN31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7" y="4320524"/>
            <a:ext cx="2515024" cy="223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069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04864"/>
            <a:ext cx="7920879" cy="4176464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дистанции;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активности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стабильности 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комплексирования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эмоциогенности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сочетания привычных и неординарных элементов 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открытости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 (Гендерный)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построения </a:t>
            </a:r>
            <a: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РППС ДОО </a:t>
            </a:r>
          </a:p>
        </p:txBody>
      </p:sp>
    </p:spTree>
    <p:extLst>
      <p:ext uri="{BB962C8B-B14F-4D97-AF65-F5344CB8AC3E}">
        <p14:creationId xmlns:p14="http://schemas.microsoft.com/office/powerpoint/2010/main" xmlns="" val="187649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05890"/>
            <a:ext cx="8568951" cy="4491462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этого возраста – достаточно большое пространство в группе для удовлетворения потребности в двигательной активности. Правильно организованная развивающая среда позволяет каждому малышу найти занятие по душе, поверить в свои силы и способности, научиться взаимодействовать с педагогами и со сверстниками, понимать и оценивать их чувства и поступки, а ведь именно это и лежит в основе развивающего обучения.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создании развивающего пространства в групповом помещении необходимо учитывать ведущую роль игровой деятельности в развитии, это в свою очередь обеспечит эмоциональное благополучие каждого ребёнка, развитие его положительного самоощущения, компетентности в сфере отношений к миру, к людям, к себе, включение в различные формы сотрудничества, что и является основными целями дошкольного обучения и воспитания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i="1" dirty="0">
                <a:solidFill>
                  <a:srgbClr val="0BD0D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i="1" dirty="0">
                <a:solidFill>
                  <a:srgbClr val="0BD0D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0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РППС в младшем </a:t>
            </a:r>
            <a:br>
              <a:rPr lang="ru-RU" sz="40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40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дошкольном возрасте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51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4320480"/>
          </a:xfrm>
        </p:spPr>
        <p:txBody>
          <a:bodyPr/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жизни и воспитание детей пятого года жизни направлены на дальнейшее развитие умения понимать окружающих людей, проявлять к ним доброжелательное отношение, стремиться к общению и взаимодействию.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endParaRPr lang="ru-RU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Предметно-развивающая среда группы организуется с учётом возможностей для детей играть и заниматься отдельными подгруппами. Пособия и игрушки располагаются так, чтобы не мешать их свободному перемещению. Необходимо предусмотреть место для временного уединения дошкольника, где он может подумать, помечтать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РППС в среднем </a:t>
            </a:r>
            <a:b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дошкольном возрасте</a:t>
            </a:r>
            <a:b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8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старшем дошкольном возрасте происходит интенсивное развитие интеллектуальной, нравственно-волевой и эмоциональной сфер личности. У детей изменяется психологическая позиция: они впервые начинают ощущать себя старшими среди других детей в детском саду. Воспитатель помогает дошкольникам понять это новое положение.</a:t>
            </a:r>
          </a:p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Предметно-развивающая среда организуется так, чтобы каждый ребёнок имел возможность заниматься любимым делом. Размещение оборудования по секторам позволяет детям объединиться подгруппами  по общим интересам (конструирование, рисование, ручной труд, театрально-игровая деятельность, экспериментирование). Обязательными в оборудовании являются материалы, активизирующие познавательную деятельность, развивающие игры, технические устройства и игрушки и т.д. Широко используются материалы, побуждающие детей к освоению грамоты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РППС в старшем</a:t>
            </a:r>
            <a:b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дошкольном возрасте</a:t>
            </a:r>
          </a:p>
        </p:txBody>
      </p:sp>
    </p:spTree>
    <p:extLst>
      <p:ext uri="{BB962C8B-B14F-4D97-AF65-F5344CB8AC3E}">
        <p14:creationId xmlns:p14="http://schemas.microsoft.com/office/powerpoint/2010/main" xmlns="" val="210743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центры по образовательным областям в </a:t>
            </a:r>
            <a:r>
              <a:rPr lang="ru-RU" sz="36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свете требований </a:t>
            </a:r>
            <a:r>
              <a:rPr lang="ru-RU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8233223" cy="49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022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2226576"/>
          </a:xfrm>
        </p:spPr>
        <p:txBody>
          <a:bodyPr>
            <a:noAutofit/>
          </a:bodyPr>
          <a:lstStyle/>
          <a:p>
            <a:r>
              <a:rPr lang="ru-RU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br>
              <a:rPr lang="ru-RU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успеха в профессиональной деятельности!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Алена\Documents\0_122910_eeceffb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727551" cy="31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76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артинка 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3011194"/>
            <a:ext cx="3384375" cy="2638533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4896544" cy="3849291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2000" b="1" kern="0" dirty="0">
                <a:solidFill>
                  <a:schemeClr val="tx1"/>
                </a:solidFill>
                <a:latin typeface="Tahoma"/>
                <a:cs typeface="Aharoni" panose="02010803020104030203" pitchFamily="2" charset="-79"/>
              </a:rPr>
              <a:t>Развивающая предметно-пространственная среда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2000" b="1" kern="0" dirty="0">
                <a:solidFill>
                  <a:schemeClr val="tx1"/>
                </a:solidFill>
                <a:latin typeface="Tahoma"/>
                <a:cs typeface="Aharoni" panose="02010803020104030203" pitchFamily="2" charset="-79"/>
              </a:rPr>
              <a:t>дошкольной образовательной организации </a:t>
            </a:r>
            <a:r>
              <a:rPr lang="ru-RU" sz="2000" kern="0" dirty="0">
                <a:solidFill>
                  <a:schemeClr val="tx1"/>
                </a:solidFill>
                <a:latin typeface="Tahoma"/>
                <a:cs typeface="Aharoni" panose="02010803020104030203" pitchFamily="2" charset="-79"/>
              </a:rPr>
              <a:t>(</a:t>
            </a:r>
            <a:r>
              <a:rPr lang="ru-RU" sz="2000" b="1" kern="0" dirty="0">
                <a:solidFill>
                  <a:schemeClr val="tx1"/>
                </a:solidFill>
                <a:latin typeface="Tahoma"/>
                <a:cs typeface="Aharoni" panose="02010803020104030203" pitchFamily="2" charset="-79"/>
              </a:rPr>
              <a:t>РППС ДОО</a:t>
            </a:r>
            <a:r>
              <a:rPr lang="ru-RU" sz="2000" kern="0" dirty="0">
                <a:solidFill>
                  <a:schemeClr val="tx1"/>
                </a:solidFill>
                <a:latin typeface="Tahoma"/>
                <a:cs typeface="Aharoni" panose="02010803020104030203" pitchFamily="2" charset="-79"/>
              </a:rPr>
              <a:t>):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2000" kern="0" dirty="0" smtClean="0">
                <a:solidFill>
                  <a:schemeClr val="tx1"/>
                </a:solidFill>
                <a:latin typeface="Tahoma"/>
                <a:cs typeface="Aharoni" panose="02010803020104030203" pitchFamily="2" charset="-79"/>
              </a:rPr>
              <a:t>часть образовательной среды, представленная специально организованным пространством, материалами, оборудованием и инвентарем,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endParaRPr lang="ru-RU" sz="1600" kern="0" dirty="0">
              <a:solidFill>
                <a:srgbClr val="04617B"/>
              </a:solidFill>
              <a:latin typeface="Tahom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86145"/>
          </a:xfrm>
        </p:spPr>
        <p:txBody>
          <a:bodyPr>
            <a:normAutofit fontScale="90000"/>
          </a:bodyPr>
          <a:lstStyle/>
          <a:p>
            <a:pPr algn="r"/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«Нет такой стороны воспитания, на которую обстановка </a:t>
            </a: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оказывала бы влияние, нет способности, </a:t>
            </a:r>
            <a:b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находилась бы в прямой </a:t>
            </a: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</a:t>
            </a: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непосредственно окружающего ребёнка конкретного мира.</a:t>
            </a:r>
            <a:b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</a:t>
            </a:r>
            <a:b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</a:t>
            </a:r>
            <a:b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Е.И. Тихеева </a:t>
            </a:r>
            <a:b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kern="0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kern="0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39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1" cy="4137323"/>
          </a:xfrm>
        </p:spPr>
        <p:txBody>
          <a:bodyPr/>
          <a:lstStyle/>
          <a:p>
            <a:pPr marL="342900" lvl="0" indent="-342900" algn="just" eaLnBrk="0" fontAlgn="base" hangingPunct="0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kern="0" dirty="0">
                <a:solidFill>
                  <a:schemeClr val="tx1"/>
                </a:solidFill>
                <a:latin typeface="Tahoma"/>
              </a:rPr>
              <a:t>обеспечение максимальной реализации образовательного потенциала пространства;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kern="0" dirty="0">
                <a:solidFill>
                  <a:schemeClr val="tx1"/>
                </a:solidFill>
                <a:latin typeface="Tahoma"/>
              </a:rPr>
              <a:t>обеспечение полноценного общения и совместной деятельности детей и взрослых;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kern="0" dirty="0">
                <a:solidFill>
                  <a:schemeClr val="tx1"/>
                </a:solidFill>
                <a:latin typeface="Tahoma"/>
              </a:rPr>
              <a:t>обеспечение реализации различных общеобразовательных программ.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Autofit/>
          </a:bodyPr>
          <a:lstStyle/>
          <a:p>
            <a:r>
              <a:rPr lang="ru-RU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организации (РППС ДОО):</a:t>
            </a:r>
            <a:r>
              <a:rPr lang="ru-RU" sz="3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923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2707" y="1988840"/>
            <a:ext cx="8219102" cy="4464496"/>
          </a:xfrm>
        </p:spPr>
        <p:txBody>
          <a:bodyPr/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200" b="1" kern="0" dirty="0">
                <a:solidFill>
                  <a:schemeClr val="tx1"/>
                </a:solidFill>
                <a:latin typeface="Tahoma"/>
              </a:rPr>
              <a:t>Концепция содержания непрерывного образования 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Утверждена Федеральным координационным советом по общему образованию Министерства образования РФ 17.06.2003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200" b="1" kern="0" dirty="0">
                <a:solidFill>
                  <a:schemeClr val="tx1"/>
                </a:solidFill>
                <a:latin typeface="Tahoma"/>
              </a:rPr>
              <a:t>СанПиН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СанПиН 2.4.1.3049-13 "Санитарно- эпидемиологические требования к устройству, содержанию и организации режима работы дошкольных образовательных организаций» от 15.05.2013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200" b="1" kern="0" dirty="0">
                <a:solidFill>
                  <a:schemeClr val="tx1"/>
                </a:solidFill>
                <a:latin typeface="Tahoma"/>
              </a:rPr>
              <a:t>Психолого-педагогические требования </a:t>
            </a:r>
            <a:r>
              <a:rPr lang="ru-RU" sz="1200" b="1" kern="0" dirty="0" err="1">
                <a:solidFill>
                  <a:schemeClr val="tx1"/>
                </a:solidFill>
                <a:latin typeface="Tahoma"/>
              </a:rPr>
              <a:t>Минобрнауки</a:t>
            </a:r>
            <a:r>
              <a:rPr lang="ru-RU" sz="1200" b="1" kern="0" dirty="0">
                <a:solidFill>
                  <a:schemeClr val="tx1"/>
                </a:solidFill>
                <a:latin typeface="Tahoma"/>
              </a:rPr>
              <a:t> России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Письмо </a:t>
            </a:r>
            <a:r>
              <a:rPr lang="ru-RU" sz="1200" kern="0" dirty="0" err="1">
                <a:solidFill>
                  <a:schemeClr val="tx1"/>
                </a:solidFill>
                <a:latin typeface="Tahoma"/>
              </a:rPr>
              <a:t>Минобрнауки</a:t>
            </a:r>
            <a:r>
              <a:rPr lang="ru-RU" sz="1200" kern="0" dirty="0">
                <a:solidFill>
                  <a:schemeClr val="tx1"/>
                </a:solidFill>
                <a:latin typeface="Tahoma"/>
              </a:rPr>
              <a:t> России №61/1912 от 17.05.1995 Методические указания «О психолого-педагогической ценности игр и игрушек»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200" b="1" kern="0" dirty="0">
                <a:solidFill>
                  <a:schemeClr val="tx1"/>
                </a:solidFill>
                <a:latin typeface="Tahoma"/>
              </a:rPr>
              <a:t>Требования безопасности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ГОСТ 25779-90 «Игрушки. Общие требования безопасности и методы контроля» (с изменениями)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ГОСТ Р 51555-99 «Игрушки. Общие требования безопасности и методы испытаний. Механические и физические свойства»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200" b="1" kern="0" dirty="0">
                <a:solidFill>
                  <a:schemeClr val="tx1"/>
                </a:solidFill>
                <a:latin typeface="Tahoma"/>
              </a:rPr>
              <a:t>ФГОС ДО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ФЗ №1155 от 17.10.2013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200" b="1" kern="0" dirty="0">
                <a:solidFill>
                  <a:schemeClr val="tx1"/>
                </a:solidFill>
                <a:latin typeface="Tahoma"/>
              </a:rPr>
              <a:t>Закон «Об образовании»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№273-ФЗ от 29.12.2012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1200" kern="0" dirty="0">
                <a:solidFill>
                  <a:schemeClr val="tx1"/>
                </a:solidFill>
                <a:latin typeface="Tahoma"/>
              </a:rPr>
              <a:t> ФЗ №185 от 02.07.2013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052736"/>
            <a:ext cx="8229600" cy="5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          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I:\ПРПС 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62153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24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i="1" dirty="0">
                <a:solidFill>
                  <a:prstClr val="black"/>
                </a:solidFill>
                <a:latin typeface="Arial" charset="0"/>
                <a:ea typeface="+mn-ea"/>
                <a:cs typeface="Aharoni" panose="02010803020104030203" pitchFamily="2" charset="-79"/>
              </a:rPr>
              <a:t>РППС ДОО</a:t>
            </a:r>
            <a:r>
              <a:rPr lang="ru-RU" sz="4000" b="1" i="1" dirty="0">
                <a:solidFill>
                  <a:prstClr val="black"/>
                </a:solidFill>
                <a:latin typeface="Tahoma"/>
                <a:ea typeface="+mn-ea"/>
                <a:cs typeface="Aharoni" panose="02010803020104030203" pitchFamily="2" charset="-79"/>
              </a:rPr>
              <a:t> должна быть:</a:t>
            </a:r>
            <a:br>
              <a:rPr lang="ru-RU" sz="4000" b="1" i="1" dirty="0">
                <a:solidFill>
                  <a:prstClr val="black"/>
                </a:solidFill>
                <a:latin typeface="Tahoma"/>
                <a:ea typeface="+mn-ea"/>
                <a:cs typeface="Aharoni" panose="02010803020104030203" pitchFamily="2" charset="-79"/>
              </a:rPr>
            </a:br>
            <a:endParaRPr lang="ru-RU" sz="4000" b="1" dirty="0">
              <a:cs typeface="Aharoni" panose="02010803020104030203" pitchFamily="2" charset="-79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288" y="2216150"/>
          <a:ext cx="4752975" cy="423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I:\ПРПС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479268" cy="26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138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75467"/>
            <a:ext cx="4824536" cy="3450696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Разнообразие материалов, оборудования, инвентаря в группе и на участке</a:t>
            </a:r>
          </a:p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Должна соответствовать возрастным особенностям и содержанию программы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lvl="0"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Насыщенность среды</a:t>
            </a:r>
            <a:r>
              <a:rPr lang="ru-RU" sz="36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ru-RU" sz="2000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предполагает:</a:t>
            </a:r>
            <a:endParaRPr lang="ru-RU" sz="1400" b="1" i="1" dirty="0">
              <a:solidFill>
                <a:prstClr val="black"/>
              </a:solidFill>
              <a:latin typeface="Tahoma"/>
              <a:ea typeface="+mn-ea"/>
              <a:cs typeface="Times New Roman" pitchFamily="18" charset="0"/>
            </a:endParaRPr>
          </a:p>
        </p:txBody>
      </p:sp>
      <p:pic>
        <p:nvPicPr>
          <p:cNvPr id="4" name="Объект 12"/>
          <p:cNvPicPr>
            <a:picLocks noGr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64088" y="2780928"/>
            <a:ext cx="35283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044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4968553" cy="3450696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Arial" charset="0"/>
              </a:rPr>
              <a:t>От образовательной ситуации</a:t>
            </a:r>
            <a:endParaRPr lang="ru-RU" b="1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b="1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Arial" charset="0"/>
              </a:rPr>
              <a:t>От меняющихся интересов детей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b="1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Arial" charset="0"/>
              </a:rPr>
              <a:t>От возможностей детей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8881" y="836712"/>
            <a:ext cx="8229600" cy="970368"/>
          </a:xfrm>
        </p:spPr>
        <p:txBody>
          <a:bodyPr>
            <a:noAutofit/>
          </a:bodyPr>
          <a:lstStyle/>
          <a:p>
            <a:pPr lvl="0">
              <a:spcAft>
                <a:spcPct val="0"/>
              </a:spcAft>
            </a:pPr>
            <a:r>
              <a:rPr lang="ru-RU" sz="3600" b="1" i="1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Трансформируемость</a:t>
            </a:r>
            <a:r>
              <a:rPr lang="ru-RU" sz="2400" b="1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ru-RU" sz="2400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пространства </a:t>
            </a:r>
            <a:br>
              <a:rPr lang="ru-RU" sz="2400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ru-RU" sz="2400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обеспечивает возможность изменений </a:t>
            </a:r>
            <a:r>
              <a:rPr lang="ru-RU" sz="2400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РППС </a:t>
            </a:r>
            <a:br>
              <a:rPr lang="ru-RU" sz="2400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ru-RU" sz="2400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 </a:t>
            </a:r>
            <a:r>
              <a:rPr lang="ru-RU" sz="2400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зависимости:</a:t>
            </a:r>
            <a:r>
              <a:rPr lang="ru-RU" sz="2400" i="1" dirty="0">
                <a:solidFill>
                  <a:prstClr val="black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latin typeface="Arial" charset="0"/>
                <a:ea typeface="+mn-ea"/>
                <a:cs typeface="Times New Roman" pitchFamily="18" charset="0"/>
              </a:rPr>
            </a:br>
            <a:endParaRPr lang="ru-RU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56441" cy="322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17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2675467"/>
            <a:ext cx="4896544" cy="3450696"/>
          </a:xfrm>
        </p:spPr>
        <p:txBody>
          <a:bodyPr/>
          <a:lstStyle/>
          <a:p>
            <a:pPr marL="342900" lvl="0" indent="-342900" algn="just" eaLnBrk="0" fontAlgn="base" hangingPunct="0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разнообразного использования различных составляющих предметной среды (детская мебель, маты, мягкие модули, ширмы и т.д.)</a:t>
            </a:r>
          </a:p>
          <a:p>
            <a:pPr marL="0" lvl="0" indent="0" algn="just" eaLnBrk="0" fontAlgn="base" hangingPunct="0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ru-RU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не обладающих жёстко закреплённым способом употребления полифункциональных предметов (в т. ч. природные материалы, предметы-заместители)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pPr lvl="0">
              <a:spcAft>
                <a:spcPct val="0"/>
              </a:spcAft>
            </a:pPr>
            <a:r>
              <a:rPr lang="ru-RU" sz="4000" b="1" i="1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Полифункциональность</a:t>
            </a:r>
            <a:r>
              <a:rPr lang="ru-RU" sz="40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материалов </a:t>
            </a:r>
            <a:r>
              <a:rPr lang="ru-RU" sz="36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ru-RU" sz="2700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предполагает:</a:t>
            </a:r>
            <a:r>
              <a:rPr lang="ru-RU" sz="1400" b="1" i="1" dirty="0">
                <a:solidFill>
                  <a:prstClr val="black"/>
                </a:solidFill>
                <a:latin typeface="Tahoma"/>
                <a:ea typeface="+mn-ea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prstClr val="black"/>
                </a:solidFill>
                <a:latin typeface="Tahoma"/>
                <a:ea typeface="+mn-ea"/>
                <a:cs typeface="Times New Roman" pitchFamily="18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:\Фото предметно\DSCN30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62107" cy="2896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40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348880"/>
            <a:ext cx="5112567" cy="4176464"/>
          </a:xfrm>
        </p:spPr>
        <p:txBody>
          <a:bodyPr/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для воспитанников всех помещений, где осуществляется образовательная деятельность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 доступ к играм, игрушкам, пособиям, обеспечивающим все виды детской активности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Исправность и сохранность материалов и оборудования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Доступность среды </a:t>
            </a:r>
            <a:r>
              <a:rPr lang="ru-RU" sz="3600" b="1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предполагает</a:t>
            </a:r>
            <a:r>
              <a:rPr lang="ru-RU" sz="2200" b="1" i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:\ПРПС\Фото предметно\20141230_1738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64088" y="2996952"/>
            <a:ext cx="3597446" cy="31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34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760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РАЗВИВАЮЩАЯ ПРЕДМЕТНО-ПРОСТРАНСТВЕННАЯ СРЕДА В СООТВЕТСТВИИ С ФГОС  ДО </vt:lpstr>
      <vt:lpstr>«Нет такой стороны воспитания, на которую обстановка не оказывала бы влияние, нет способности,  которая находилась бы в прямой зависимости от непосредственно окружающего ребёнка конкретного мира. 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                      Е.И. Тихеева   </vt:lpstr>
      <vt:lpstr>Цели организации (РППС ДОО):  </vt:lpstr>
      <vt:lpstr>    НОРМАТИВНАЯ БАЗА                </vt:lpstr>
      <vt:lpstr>РППС ДОО должна быть: </vt:lpstr>
      <vt:lpstr>Насыщенность среды  предполагает:</vt:lpstr>
      <vt:lpstr>Трансформируемость  пространства  обеспечивает возможность изменений РППС  в зависимости: </vt:lpstr>
      <vt:lpstr>Полифункциональность материалов  предполагает: </vt:lpstr>
      <vt:lpstr>Доступность среды  предполагает: </vt:lpstr>
      <vt:lpstr>Безопасность среды</vt:lpstr>
      <vt:lpstr>Вариативность среды  </vt:lpstr>
      <vt:lpstr>Принципы построения РППС ДОО </vt:lpstr>
      <vt:lpstr> РППС в младшем  дошкольном возрасте</vt:lpstr>
      <vt:lpstr>РППС в среднем  дошкольном возрасте </vt:lpstr>
      <vt:lpstr>РППС в старшем дошкольном возрасте</vt:lpstr>
      <vt:lpstr>Примерные центры по образовательным областям в свете требований ФГОС</vt:lpstr>
      <vt:lpstr>Благодарю за внимание! Желаю успеха в профессиональной деятельности!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СООТВЕТСТВИИ С ФГОС</dc:title>
  <dc:creator>Алена</dc:creator>
  <cp:lastModifiedBy>admin</cp:lastModifiedBy>
  <cp:revision>11</cp:revision>
  <dcterms:created xsi:type="dcterms:W3CDTF">2016-10-30T09:44:09Z</dcterms:created>
  <dcterms:modified xsi:type="dcterms:W3CDTF">2016-10-31T05:59:55Z</dcterms:modified>
</cp:coreProperties>
</file>